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5" r:id="rId3"/>
    <p:sldId id="294" r:id="rId4"/>
    <p:sldId id="295" r:id="rId5"/>
    <p:sldId id="267" r:id="rId6"/>
    <p:sldId id="285" r:id="rId7"/>
    <p:sldId id="268" r:id="rId8"/>
    <p:sldId id="261" r:id="rId9"/>
    <p:sldId id="262" r:id="rId10"/>
    <p:sldId id="269" r:id="rId11"/>
    <p:sldId id="273" r:id="rId12"/>
    <p:sldId id="274" r:id="rId13"/>
    <p:sldId id="276" r:id="rId14"/>
    <p:sldId id="282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</p:sldIdLst>
  <p:sldSz cx="9144000" cy="6858000" type="screen4x3"/>
  <p:notesSz cx="7099300" cy="10234613"/>
  <p:custDataLst>
    <p:tags r:id="rId26"/>
  </p:custDataLst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buClr>
        <a:schemeClr val="accent1"/>
      </a:buClr>
      <a:buSzPct val="90000"/>
      <a:buFont typeface="Monotype Sorts" pitchFamily="2" charset="2"/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lr>
        <a:schemeClr val="accent1"/>
      </a:buClr>
      <a:buSzPct val="90000"/>
      <a:buFont typeface="Monotype Sorts" pitchFamily="2" charset="2"/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lr>
        <a:schemeClr val="accent1"/>
      </a:buClr>
      <a:buSzPct val="90000"/>
      <a:buFont typeface="Monotype Sorts" pitchFamily="2" charset="2"/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lr>
        <a:schemeClr val="accent1"/>
      </a:buClr>
      <a:buSzPct val="90000"/>
      <a:buFont typeface="Monotype Sorts" pitchFamily="2" charset="2"/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lr>
        <a:schemeClr val="accent1"/>
      </a:buClr>
      <a:buSzPct val="90000"/>
      <a:buFont typeface="Monotype Sorts" pitchFamily="2" charset="2"/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rgbClr val="000000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76">
          <p15:clr>
            <a:srgbClr val="A4A3A4"/>
          </p15:clr>
        </p15:guide>
        <p15:guide id="2" pos="55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336699"/>
    <a:srgbClr val="008080"/>
    <a:srgbClr val="009999"/>
    <a:srgbClr val="FF9966"/>
    <a:srgbClr val="99FFFF"/>
    <a:srgbClr val="3EC309"/>
    <a:srgbClr val="0B3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728" autoAdjust="0"/>
  </p:normalViewPr>
  <p:slideViewPr>
    <p:cSldViewPr>
      <p:cViewPr varScale="1">
        <p:scale>
          <a:sx n="83" d="100"/>
          <a:sy n="83" d="100"/>
        </p:scale>
        <p:origin x="474" y="90"/>
      </p:cViewPr>
      <p:guideLst>
        <p:guide orient="horz" pos="4176"/>
        <p:guide pos="5568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B6CA608-9202-4E17-985C-00B3AAE58F2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45004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s-ES" altLang="es-ES"/>
              <a:t>Ondas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1D3A68B-4E21-4EF4-AB55-1AF8204E68C0}" type="datetime1">
              <a:rPr lang="es-ES" altLang="es-ES"/>
              <a:pPr>
                <a:defRPr/>
              </a:pPr>
              <a:t>10/09/2024</a:t>
            </a:fld>
            <a:endParaRPr lang="es-ES" altLang="es-E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noProof="0" smtClean="0"/>
              <a:t>Haga clic para modificar el estilo de texto del patrón</a:t>
            </a:r>
          </a:p>
          <a:p>
            <a:pPr lvl="1"/>
            <a:r>
              <a:rPr lang="es-ES_tradnl" altLang="es-ES" noProof="0" smtClean="0"/>
              <a:t>Segundo nivel</a:t>
            </a:r>
          </a:p>
          <a:p>
            <a:pPr lvl="2"/>
            <a:r>
              <a:rPr lang="es-ES_tradnl" altLang="es-ES" noProof="0" smtClean="0"/>
              <a:t>Tercer nivel</a:t>
            </a:r>
          </a:p>
          <a:p>
            <a:pPr lvl="3"/>
            <a:r>
              <a:rPr lang="es-ES_tradnl" altLang="es-ES" noProof="0" smtClean="0"/>
              <a:t>Cuarto nivel</a:t>
            </a:r>
          </a:p>
          <a:p>
            <a:pPr lvl="4"/>
            <a:r>
              <a:rPr lang="es-ES_tradnl" altLang="es-ES" noProof="0" smtClean="0"/>
              <a:t>Quinto nivel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kumimoji="0"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kumimoji="0"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3A4C232-5440-4070-B75A-24997E7198A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7141704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361EE-6BE5-4740-BADD-3C5CFFEE9157}" type="datetime1">
              <a:rPr lang="en-US" smtClean="0"/>
              <a:t>9/10/2024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AAC1853-BE11-4428-A194-A28251293086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94D90-90AD-46ED-92BE-A2B6E54B74B7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23BB34-4321-4BB6-9EFF-6FA5CE98ECD6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AB7B65-9E1A-4099-8347-3DD852263536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29E268-87A1-476A-A06A-5B495494B5FE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53AA6D-8F17-4685-8E1F-D66F25317B16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EF77CF-E3CF-45CB-A4D3-5A5B2F380741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A5251-D208-461F-A54B-F3374AF3B70A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563AC9-9027-4C03-8BAD-56A4F826F142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206CB-D821-4C0A-AA24-95F32F653252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A29915-69E7-4D82-AA5E-EEAEDF98218E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6A24-FCBC-4E81-A2AD-7CB17791A824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49BBAF-C74A-4185-809D-7F6F22DAA210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3CB51-0D50-47AB-82EB-A24FB280EBC0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BFB196-2DE4-438C-B4D1-F633561B7092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D8E8A-2950-4200-856F-E2CEAB8FEA9E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69FFBA-3746-49A0-9472-AFE1FFC254B6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630F68-563F-435D-A31E-E4E99F34633B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98EE2E-B340-4121-A733-A10CE51308B8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351426-671C-40EA-81BA-96F6952C9C82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0600" y="533400"/>
            <a:ext cx="7772400" cy="990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953000" y="1828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953000" y="39624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43BA7-F020-41F5-8353-B16B09301270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7" name="Rectangle 10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s-ES"/>
              <a:t>J.A.Moleón</a:t>
            </a:r>
          </a:p>
        </p:txBody>
      </p:sp>
      <p:sp>
        <p:nvSpPr>
          <p:cNvPr id="8" name="Rectangle 103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8547-F13D-4EA8-BEC5-B5A860AF802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72780042"/>
      </p:ext>
    </p:extLst>
  </p:cSld>
  <p:clrMapOvr>
    <a:masterClrMapping/>
  </p:clrMapOvr>
  <p:transition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0600" y="533400"/>
            <a:ext cx="7772400" cy="990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ABD91-0484-46DB-89CB-7A654653D7DA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6" name="Rectangle 10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s-ES"/>
              <a:t>J.A.Moleón</a:t>
            </a:r>
          </a:p>
        </p:txBody>
      </p:sp>
      <p:sp>
        <p:nvSpPr>
          <p:cNvPr id="7" name="Rectangle 103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7F20C-CC6B-46ED-9979-657BD982D29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880508643"/>
      </p:ext>
    </p:extLst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09D0CB69-C7A3-4B7B-B594-9C3D6B42F76B}" type="datetime1">
              <a:rPr lang="en-US" altLang="es-ES" smtClean="0"/>
              <a:t>9/10/2024</a:t>
            </a:fld>
            <a:endParaRPr lang="en-US" alt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en-US" altLang="es-ES" smtClean="0"/>
              <a:t>J.A.Moleón</a:t>
            </a:r>
            <a:endParaRPr lang="en-US" alt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3A3A9F9-F097-496B-87DB-F94E6E92AD8B}" type="slidenum">
              <a:rPr lang="en-US" altLang="es-ES" smtClean="0"/>
              <a:pPr>
                <a:defRPr/>
              </a:pPr>
              <a:t>‹Nº›</a:t>
            </a:fld>
            <a:endParaRPr lang="en-US" altLang="es-E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8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2025" y="2492896"/>
            <a:ext cx="7772400" cy="1367532"/>
          </a:xfrm>
          <a:noFill/>
        </p:spPr>
        <p:txBody>
          <a:bodyPr lIns="92075" tIns="46038" rIns="92075" bIns="46038" anchor="b"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es-ES" altLang="es-ES" sz="5400" dirty="0" smtClean="0"/>
              <a:t>Introducción</a:t>
            </a:r>
          </a:p>
        </p:txBody>
      </p:sp>
      <p:sp>
        <p:nvSpPr>
          <p:cNvPr id="15362" name="Rectangle 8"/>
          <p:cNvSpPr>
            <a:spLocks noGrp="1" noChangeArrowheads="1"/>
          </p:cNvSpPr>
          <p:nvPr>
            <p:ph type="ftr" sz="quarter" idx="12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400" smtClean="0">
                <a:solidFill>
                  <a:srgbClr val="A08366"/>
                </a:solidFill>
              </a:rPr>
              <a:t>J.A.Moleón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6096000" y="1600200"/>
            <a:ext cx="2286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es-ES" altLang="es-ES" sz="80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1200" i="1">
                <a:solidFill>
                  <a:schemeClr val="tx1"/>
                </a:solidFill>
                <a:latin typeface="Bookman Old Style" pitchFamily="18" charset="0"/>
              </a:rPr>
              <a:t>Departamento</a:t>
            </a:r>
            <a:r>
              <a:rPr lang="en-GB" altLang="es-ES" sz="1200" i="1">
                <a:solidFill>
                  <a:schemeClr val="tx1"/>
                </a:solidFill>
                <a:latin typeface="Bookman Old Style" pitchFamily="18" charset="0"/>
              </a:rPr>
              <a:t> de </a:t>
            </a:r>
            <a:r>
              <a:rPr lang="es-ES" altLang="es-ES" sz="1200" i="1">
                <a:solidFill>
                  <a:schemeClr val="tx1"/>
                </a:solidFill>
                <a:latin typeface="Bookman Old Style" pitchFamily="18" charset="0"/>
              </a:rPr>
              <a:t>Física</a:t>
            </a:r>
            <a:endParaRPr lang="en-GB" altLang="es-ES" sz="1200" i="1">
              <a:solidFill>
                <a:schemeClr val="tx1"/>
              </a:solidFill>
              <a:latin typeface="Bookman Old Style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1200" b="1">
                <a:solidFill>
                  <a:schemeClr val="tx1"/>
                </a:solidFill>
              </a:rPr>
              <a:t>Universidad de Jaén</a:t>
            </a:r>
            <a:endParaRPr lang="es-ES" altLang="es-ES" sz="800" b="1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GB" altLang="es-ES" sz="800" i="1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15366" name="Picture 8" descr="ujaencolort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223CF6"/>
              </a:clrFrom>
              <a:clrTo>
                <a:srgbClr val="223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09600"/>
            <a:ext cx="10287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971600" y="1137166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solidFill>
                  <a:schemeClr val="accent1">
                    <a:lumMod val="75000"/>
                  </a:schemeClr>
                </a:solidFill>
              </a:rPr>
              <a:t>FÍSICA  I</a:t>
            </a:r>
            <a:endParaRPr lang="es-ES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616024" y="404664"/>
            <a:ext cx="7772400" cy="792162"/>
          </a:xfrm>
        </p:spPr>
        <p:txBody>
          <a:bodyPr/>
          <a:lstStyle/>
          <a:p>
            <a:r>
              <a:rPr lang="es-ES" altLang="es-ES" sz="4000" dirty="0" smtClean="0">
                <a:solidFill>
                  <a:srgbClr val="008000"/>
                </a:solidFill>
              </a:rPr>
              <a:t>1- Introducción</a:t>
            </a:r>
            <a:endParaRPr lang="es-ES" altLang="es-ES" sz="4000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17663"/>
            <a:ext cx="7772400" cy="411480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Aristóteles (384-322 </a:t>
            </a:r>
            <a:r>
              <a:rPr lang="es-ES_tradnl" altLang="es-ES" dirty="0" err="1" smtClean="0">
                <a:solidFill>
                  <a:srgbClr val="003399"/>
                </a:solidFill>
              </a:rPr>
              <a:t>a.c.</a:t>
            </a:r>
            <a:r>
              <a:rPr lang="es-ES_tradnl" altLang="es-ES" dirty="0" smtClean="0">
                <a:solidFill>
                  <a:srgbClr val="003399"/>
                </a:solidFill>
              </a:rPr>
              <a:t>):  Filosofía Natural (no experimentación)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Galileo Galilei (1564-1642)   (experimentación de movimientos)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N. Copérnico (1473-1543). </a:t>
            </a:r>
            <a:r>
              <a:rPr lang="es-ES_tradnl" altLang="es-ES" dirty="0">
                <a:solidFill>
                  <a:srgbClr val="003399"/>
                </a:solidFill>
              </a:rPr>
              <a:t> </a:t>
            </a:r>
            <a:r>
              <a:rPr lang="es-ES_tradnl" altLang="es-ES" dirty="0" smtClean="0">
                <a:solidFill>
                  <a:srgbClr val="003399"/>
                </a:solidFill>
              </a:rPr>
              <a:t>J. Kepler (1571-1630)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Isaac Newton (1642-1727)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Segunda mitad s. XIX: Maxwell - Electromagnetismo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 Joule, Carnot - Termodinámica</a:t>
            </a:r>
            <a:endParaRPr lang="es-ES_tradnl" altLang="es-ES" dirty="0" smtClean="0">
              <a:solidFill>
                <a:srgbClr val="0000FF"/>
              </a:solidFill>
            </a:endParaRPr>
          </a:p>
          <a:p>
            <a:pPr lvl="2" algn="just">
              <a:buFont typeface="Wingdings" panose="05000000000000000000" pitchFamily="2" charset="2"/>
              <a:buChar char="§"/>
              <a:defRPr/>
            </a:pPr>
            <a:r>
              <a:rPr lang="es-ES_tradnl" altLang="es-ES" b="1" dirty="0" smtClean="0">
                <a:solidFill>
                  <a:schemeClr val="accent2"/>
                </a:solidFill>
              </a:rPr>
              <a:t>Física Clásica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Roentgen - Rayos X (1895)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Becquerel - Radioactividad (1896)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Einstein - Efecto fotoeléctrico (</a:t>
            </a:r>
            <a:r>
              <a:rPr lang="es-ES_tradnl" altLang="es-ES" dirty="0" err="1" smtClean="0">
                <a:solidFill>
                  <a:srgbClr val="003399"/>
                </a:solidFill>
              </a:rPr>
              <a:t>cuantización</a:t>
            </a:r>
            <a:r>
              <a:rPr lang="es-ES_tradnl" altLang="es-ES" dirty="0" smtClean="0">
                <a:solidFill>
                  <a:srgbClr val="003399"/>
                </a:solidFill>
              </a:rPr>
              <a:t> de la energía)</a:t>
            </a:r>
          </a:p>
          <a:p>
            <a:pPr lvl="1" algn="just"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Teoría de la Relatividad Especial  (1905)</a:t>
            </a:r>
          </a:p>
          <a:p>
            <a:pPr lvl="2" algn="just">
              <a:defRPr/>
            </a:pPr>
            <a:r>
              <a:rPr lang="es-ES_tradnl" altLang="es-ES" b="1" dirty="0" smtClean="0">
                <a:solidFill>
                  <a:schemeClr val="accent2"/>
                </a:solidFill>
              </a:rPr>
              <a:t>Física Moderna (F. Cuántica y Relatividad)</a:t>
            </a:r>
            <a:endParaRPr lang="es-ES" altLang="es-ES" dirty="0" smtClean="0">
              <a:solidFill>
                <a:srgbClr val="0000FF"/>
              </a:solidFill>
            </a:endParaRPr>
          </a:p>
          <a:p>
            <a:pPr algn="just">
              <a:buFont typeface="Monotype Sorts" pitchFamily="2" charset="2"/>
              <a:buNone/>
              <a:defRPr/>
            </a:pPr>
            <a:r>
              <a:rPr lang="es-ES" altLang="es-ES" dirty="0" smtClean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16386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2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ES" smtClean="0">
                <a:solidFill>
                  <a:srgbClr val="A08366"/>
                </a:solidFill>
              </a:rPr>
              <a:t>J.A.Moleón</a:t>
            </a:r>
            <a:endParaRPr lang="en-US" altLang="es-ES">
              <a:solidFill>
                <a:srgbClr val="A08366"/>
              </a:solidFill>
            </a:endParaRP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116013" y="819150"/>
            <a:ext cx="7559675" cy="706438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Movimiento      Calor 	Procesos     Electricidad    Magnetismo        Luz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		    Temperatura       Químicos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1116013" y="1789113"/>
            <a:ext cx="1368425" cy="706437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Mecánica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Newtoniana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7307263" y="1774825"/>
            <a:ext cx="1441450" cy="9334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Modelo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Corpuscular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(Newton 1686)</a:t>
            </a: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4859338" y="2212975"/>
            <a:ext cx="1657350" cy="6397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Modelo Carga +/-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 (Franklin 1750)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4932363" y="3068638"/>
            <a:ext cx="1584325" cy="6397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Ley de Coulomb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(Coulomb 1785)</a:t>
            </a: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898525" y="2708275"/>
            <a:ext cx="1728788" cy="9334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Conservación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 Energía Mecánica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(Mitad  s. XVIII)</a:t>
            </a: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2700338" y="2357438"/>
            <a:ext cx="1584325" cy="6397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Modelo Calórico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(Lavoisier 1780)</a:t>
            </a: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7308850" y="3573463"/>
            <a:ext cx="1439863" cy="122713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Modelo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Ondulatorio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(Huygens,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Fresnel  1817)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2051050" y="3941763"/>
            <a:ext cx="1584325" cy="880241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 dirty="0">
                <a:solidFill>
                  <a:srgbClr val="000000"/>
                </a:solidFill>
              </a:rPr>
              <a:t>Calor = Energía</a:t>
            </a:r>
          </a:p>
          <a:p>
            <a:pPr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 dirty="0">
                <a:solidFill>
                  <a:srgbClr val="000000"/>
                </a:solidFill>
              </a:rPr>
              <a:t>(</a:t>
            </a:r>
            <a:r>
              <a:rPr lang="es-ES" altLang="es-ES" sz="1600" dirty="0" smtClean="0">
                <a:solidFill>
                  <a:srgbClr val="000000"/>
                </a:solidFill>
              </a:rPr>
              <a:t>Mayer, Joule </a:t>
            </a:r>
            <a:r>
              <a:rPr lang="es-ES" altLang="es-ES" sz="1600" dirty="0">
                <a:solidFill>
                  <a:srgbClr val="000000"/>
                </a:solidFill>
              </a:rPr>
              <a:t>1840)</a:t>
            </a: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3203575" y="4895850"/>
            <a:ext cx="1800225" cy="981075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 dirty="0">
                <a:solidFill>
                  <a:srgbClr val="000000"/>
                </a:solidFill>
              </a:rPr>
              <a:t>Termodinámica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 dirty="0">
                <a:solidFill>
                  <a:srgbClr val="000000"/>
                </a:solidFill>
              </a:rPr>
              <a:t>(Carnot, </a:t>
            </a:r>
            <a:r>
              <a:rPr lang="es-ES" altLang="es-ES" sz="1800" dirty="0" err="1">
                <a:solidFill>
                  <a:srgbClr val="000000"/>
                </a:solidFill>
              </a:rPr>
              <a:t>Clausius</a:t>
            </a:r>
            <a:r>
              <a:rPr lang="es-ES" altLang="es-ES" sz="1800" dirty="0">
                <a:solidFill>
                  <a:srgbClr val="000000"/>
                </a:solidFill>
              </a:rPr>
              <a:t> </a:t>
            </a:r>
            <a:r>
              <a:rPr lang="es-ES" altLang="es-ES" sz="1800" dirty="0" smtClean="0">
                <a:solidFill>
                  <a:srgbClr val="000000"/>
                </a:solidFill>
              </a:rPr>
              <a:t> </a:t>
            </a:r>
            <a:r>
              <a:rPr lang="es-ES" altLang="es-ES" sz="1800" dirty="0">
                <a:solidFill>
                  <a:srgbClr val="000000"/>
                </a:solidFill>
              </a:rPr>
              <a:t>1850)</a:t>
            </a:r>
          </a:p>
        </p:txBody>
      </p:sp>
      <p:sp>
        <p:nvSpPr>
          <p:cNvPr id="59410" name="Text Box 18"/>
          <p:cNvSpPr txBox="1">
            <a:spLocks noChangeArrowheads="1"/>
          </p:cNvSpPr>
          <p:nvPr/>
        </p:nvSpPr>
        <p:spPr bwMode="auto">
          <a:xfrm>
            <a:off x="1116013" y="5327650"/>
            <a:ext cx="1871662" cy="981075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Mecánica Estadística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(Boltzmann 1890)</a:t>
            </a:r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5867400" y="5243513"/>
            <a:ext cx="2592388" cy="706437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Campo Electromagnético</a:t>
            </a:r>
          </a:p>
          <a:p>
            <a:pPr algn="ctr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(Maxwell 1873)</a:t>
            </a:r>
          </a:p>
        </p:txBody>
      </p:sp>
      <p:sp>
        <p:nvSpPr>
          <p:cNvPr id="59412" name="Text Box 20"/>
          <p:cNvSpPr txBox="1">
            <a:spLocks noChangeArrowheads="1"/>
          </p:cNvSpPr>
          <p:nvPr/>
        </p:nvSpPr>
        <p:spPr bwMode="auto">
          <a:xfrm>
            <a:off x="5795963" y="4149725"/>
            <a:ext cx="1439862" cy="6397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     Inducción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(Oersted 1820)</a:t>
            </a:r>
          </a:p>
        </p:txBody>
      </p:sp>
      <p:sp>
        <p:nvSpPr>
          <p:cNvPr id="59413" name="Text Box 21"/>
          <p:cNvSpPr txBox="1">
            <a:spLocks noChangeArrowheads="1"/>
          </p:cNvSpPr>
          <p:nvPr/>
        </p:nvSpPr>
        <p:spPr bwMode="auto">
          <a:xfrm>
            <a:off x="3779838" y="3209925"/>
            <a:ext cx="1081087" cy="12271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 dirty="0">
                <a:solidFill>
                  <a:srgbClr val="000000"/>
                </a:solidFill>
              </a:rPr>
              <a:t>Modelo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 dirty="0">
                <a:solidFill>
                  <a:srgbClr val="000000"/>
                </a:solidFill>
              </a:rPr>
              <a:t>Atómico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 dirty="0">
                <a:solidFill>
                  <a:srgbClr val="000000"/>
                </a:solidFill>
              </a:rPr>
              <a:t>(Avogadro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 dirty="0">
                <a:solidFill>
                  <a:srgbClr val="000000"/>
                </a:solidFill>
              </a:rPr>
              <a:t> </a:t>
            </a:r>
            <a:r>
              <a:rPr lang="es-ES" altLang="es-ES" sz="1600" dirty="0" smtClean="0">
                <a:solidFill>
                  <a:srgbClr val="000000"/>
                </a:solidFill>
              </a:rPr>
              <a:t> </a:t>
            </a:r>
            <a:r>
              <a:rPr lang="es-ES" altLang="es-ES" sz="1600" dirty="0">
                <a:solidFill>
                  <a:srgbClr val="000000"/>
                </a:solidFill>
              </a:rPr>
              <a:t>1810)</a:t>
            </a:r>
          </a:p>
        </p:txBody>
      </p:sp>
      <p:sp>
        <p:nvSpPr>
          <p:cNvPr id="59414" name="Line 22"/>
          <p:cNvSpPr>
            <a:spLocks noChangeShapeType="1"/>
          </p:cNvSpPr>
          <p:nvPr/>
        </p:nvSpPr>
        <p:spPr bwMode="auto">
          <a:xfrm>
            <a:off x="8027988" y="15573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15" name="Line 23"/>
          <p:cNvSpPr>
            <a:spLocks noChangeShapeType="1"/>
          </p:cNvSpPr>
          <p:nvPr/>
        </p:nvSpPr>
        <p:spPr bwMode="auto">
          <a:xfrm>
            <a:off x="8027988" y="2708275"/>
            <a:ext cx="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16" name="Line 24"/>
          <p:cNvSpPr>
            <a:spLocks noChangeShapeType="1"/>
          </p:cNvSpPr>
          <p:nvPr/>
        </p:nvSpPr>
        <p:spPr bwMode="auto">
          <a:xfrm>
            <a:off x="8027988" y="47974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17" name="Line 25"/>
          <p:cNvSpPr>
            <a:spLocks noChangeShapeType="1"/>
          </p:cNvSpPr>
          <p:nvPr/>
        </p:nvSpPr>
        <p:spPr bwMode="auto">
          <a:xfrm>
            <a:off x="5580063" y="1557338"/>
            <a:ext cx="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18" name="Line 26"/>
          <p:cNvSpPr>
            <a:spLocks noChangeShapeType="1"/>
          </p:cNvSpPr>
          <p:nvPr/>
        </p:nvSpPr>
        <p:spPr bwMode="auto">
          <a:xfrm>
            <a:off x="5580063" y="28527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19" name="Line 27"/>
          <p:cNvSpPr>
            <a:spLocks noChangeShapeType="1"/>
          </p:cNvSpPr>
          <p:nvPr/>
        </p:nvSpPr>
        <p:spPr bwMode="auto">
          <a:xfrm>
            <a:off x="6804025" y="1557338"/>
            <a:ext cx="0" cy="259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20" name="Line 28"/>
          <p:cNvSpPr>
            <a:spLocks noChangeShapeType="1"/>
          </p:cNvSpPr>
          <p:nvPr/>
        </p:nvSpPr>
        <p:spPr bwMode="auto">
          <a:xfrm>
            <a:off x="4500563" y="1555750"/>
            <a:ext cx="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21" name="Line 29"/>
          <p:cNvSpPr>
            <a:spLocks noChangeShapeType="1"/>
          </p:cNvSpPr>
          <p:nvPr/>
        </p:nvSpPr>
        <p:spPr bwMode="auto">
          <a:xfrm>
            <a:off x="3059113" y="15573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22" name="Line 30"/>
          <p:cNvSpPr>
            <a:spLocks noChangeShapeType="1"/>
          </p:cNvSpPr>
          <p:nvPr/>
        </p:nvSpPr>
        <p:spPr bwMode="auto">
          <a:xfrm>
            <a:off x="1763713" y="15573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23" name="Line 31"/>
          <p:cNvSpPr>
            <a:spLocks noChangeShapeType="1"/>
          </p:cNvSpPr>
          <p:nvPr/>
        </p:nvSpPr>
        <p:spPr bwMode="auto">
          <a:xfrm>
            <a:off x="1763713" y="24923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24" name="Line 32"/>
          <p:cNvSpPr>
            <a:spLocks noChangeShapeType="1"/>
          </p:cNvSpPr>
          <p:nvPr/>
        </p:nvSpPr>
        <p:spPr bwMode="auto">
          <a:xfrm>
            <a:off x="3059113" y="2997200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cxnSp>
        <p:nvCxnSpPr>
          <p:cNvPr id="59425" name="AutoShape 33"/>
          <p:cNvCxnSpPr>
            <a:cxnSpLocks noChangeShapeType="1"/>
            <a:stCxn id="59405" idx="2"/>
            <a:endCxn id="59408" idx="1"/>
          </p:cNvCxnSpPr>
          <p:nvPr/>
        </p:nvCxnSpPr>
        <p:spPr bwMode="auto">
          <a:xfrm rot="16200000" flipH="1">
            <a:off x="1536905" y="3867738"/>
            <a:ext cx="740159" cy="28813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27" name="AutoShape 35"/>
          <p:cNvCxnSpPr>
            <a:cxnSpLocks noChangeShapeType="1"/>
            <a:endCxn id="59411" idx="1"/>
          </p:cNvCxnSpPr>
          <p:nvPr/>
        </p:nvCxnSpPr>
        <p:spPr bwMode="auto">
          <a:xfrm rot="16200000" flipH="1">
            <a:off x="4710906" y="4441032"/>
            <a:ext cx="1881187" cy="4318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9428" name="Line 36"/>
          <p:cNvSpPr>
            <a:spLocks noChangeShapeType="1"/>
          </p:cNvSpPr>
          <p:nvPr/>
        </p:nvSpPr>
        <p:spPr bwMode="auto">
          <a:xfrm>
            <a:off x="3419475" y="45815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59429" name="Line 37"/>
          <p:cNvSpPr>
            <a:spLocks noChangeShapeType="1"/>
          </p:cNvSpPr>
          <p:nvPr/>
        </p:nvSpPr>
        <p:spPr bwMode="auto">
          <a:xfrm>
            <a:off x="6804025" y="47974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cxnSp>
        <p:nvCxnSpPr>
          <p:cNvPr id="59431" name="AutoShape 39"/>
          <p:cNvCxnSpPr>
            <a:cxnSpLocks noChangeShapeType="1"/>
            <a:stCxn id="59401" idx="1"/>
            <a:endCxn id="59410" idx="1"/>
          </p:cNvCxnSpPr>
          <p:nvPr/>
        </p:nvCxnSpPr>
        <p:spPr bwMode="auto">
          <a:xfrm rot="10800000" flipH="1" flipV="1">
            <a:off x="1116013" y="2143125"/>
            <a:ext cx="1587" cy="3675063"/>
          </a:xfrm>
          <a:prstGeom prst="curvedConnector3">
            <a:avLst>
              <a:gd name="adj1" fmla="val -371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32" name="AutoShape 40"/>
          <p:cNvCxnSpPr>
            <a:cxnSpLocks noChangeShapeType="1"/>
            <a:stCxn id="59409" idx="1"/>
            <a:endCxn id="59410" idx="0"/>
          </p:cNvCxnSpPr>
          <p:nvPr/>
        </p:nvCxnSpPr>
        <p:spPr bwMode="auto">
          <a:xfrm rot="10800000">
            <a:off x="2052638" y="5327650"/>
            <a:ext cx="1150937" cy="58738"/>
          </a:xfrm>
          <a:prstGeom prst="curvedConnector4">
            <a:avLst>
              <a:gd name="adj1" fmla="val 9380"/>
              <a:gd name="adj2" fmla="val 62702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33" name="AutoShape 41"/>
          <p:cNvCxnSpPr>
            <a:cxnSpLocks noChangeShapeType="1"/>
            <a:stCxn id="59413" idx="2"/>
            <a:endCxn id="59410" idx="0"/>
          </p:cNvCxnSpPr>
          <p:nvPr/>
        </p:nvCxnSpPr>
        <p:spPr bwMode="auto">
          <a:xfrm rot="5400000">
            <a:off x="2741613" y="3748088"/>
            <a:ext cx="890587" cy="2268537"/>
          </a:xfrm>
          <a:prstGeom prst="curvedConnector3">
            <a:avLst>
              <a:gd name="adj1" fmla="val 3369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34" name="AutoShape 42"/>
          <p:cNvCxnSpPr>
            <a:cxnSpLocks noChangeShapeType="1"/>
          </p:cNvCxnSpPr>
          <p:nvPr/>
        </p:nvCxnSpPr>
        <p:spPr bwMode="auto">
          <a:xfrm>
            <a:off x="2484438" y="2060575"/>
            <a:ext cx="2447925" cy="1008063"/>
          </a:xfrm>
          <a:prstGeom prst="curvedConnector3">
            <a:avLst>
              <a:gd name="adj1" fmla="val 9001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3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0799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ES" smtClean="0">
                <a:solidFill>
                  <a:srgbClr val="A08366"/>
                </a:solidFill>
              </a:rPr>
              <a:t>J.A.Moleón</a:t>
            </a:r>
            <a:endParaRPr lang="en-US" altLang="es-ES">
              <a:solidFill>
                <a:srgbClr val="A08366"/>
              </a:solidFill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1404938" y="708025"/>
            <a:ext cx="1368425" cy="706438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Mecánica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Newtoniana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076825" y="1989138"/>
            <a:ext cx="3600450" cy="6397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Nuevas experimentaciones: 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Electrones   Luz    Atomo   Subpartículas</a:t>
            </a:r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1619250" y="1716088"/>
            <a:ext cx="2089150" cy="669925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Relatividad Especial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    (Einstein 1905)</a:t>
            </a:r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2916238" y="704850"/>
            <a:ext cx="2160587" cy="706438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Mecánica Estadística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  (Boltzmann 1890)</a:t>
            </a:r>
          </a:p>
        </p:txBody>
      </p:sp>
      <p:sp>
        <p:nvSpPr>
          <p:cNvPr id="60429" name="Text Box 13"/>
          <p:cNvSpPr txBox="1">
            <a:spLocks noChangeArrowheads="1"/>
          </p:cNvSpPr>
          <p:nvPr/>
        </p:nvSpPr>
        <p:spPr bwMode="auto">
          <a:xfrm>
            <a:off x="5724525" y="704850"/>
            <a:ext cx="2592388" cy="706438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Campo Electromagnético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       (Maxwell 1873)</a:t>
            </a:r>
          </a:p>
        </p:txBody>
      </p: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7019925" y="4292600"/>
            <a:ext cx="1728788" cy="63976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 Modelo de Quark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(Gell-Mann 1961)</a:t>
            </a:r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>
            <a:off x="5651500" y="37893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4284663" y="2060575"/>
            <a:ext cx="0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>
            <a:off x="2124075" y="148431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cxnSp>
        <p:nvCxnSpPr>
          <p:cNvPr id="60443" name="AutoShape 27"/>
          <p:cNvCxnSpPr>
            <a:cxnSpLocks noChangeShapeType="1"/>
          </p:cNvCxnSpPr>
          <p:nvPr/>
        </p:nvCxnSpPr>
        <p:spPr bwMode="auto">
          <a:xfrm rot="16200000" flipH="1">
            <a:off x="3059113" y="2997200"/>
            <a:ext cx="1657350" cy="358775"/>
          </a:xfrm>
          <a:prstGeom prst="bentConnector3">
            <a:avLst>
              <a:gd name="adj1" fmla="val -124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0445" name="Line 29"/>
          <p:cNvSpPr>
            <a:spLocks noChangeShapeType="1"/>
          </p:cNvSpPr>
          <p:nvPr/>
        </p:nvSpPr>
        <p:spPr bwMode="auto">
          <a:xfrm>
            <a:off x="2555875" y="24352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cxnSp>
        <p:nvCxnSpPr>
          <p:cNvPr id="60448" name="AutoShape 32"/>
          <p:cNvCxnSpPr>
            <a:cxnSpLocks noChangeShapeType="1"/>
            <a:stCxn id="60429" idx="2"/>
            <a:endCxn id="60427" idx="3"/>
          </p:cNvCxnSpPr>
          <p:nvPr/>
        </p:nvCxnSpPr>
        <p:spPr bwMode="auto">
          <a:xfrm rot="5400000">
            <a:off x="5045076" y="74612"/>
            <a:ext cx="639762" cy="3313113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0451" name="Text Box 35"/>
          <p:cNvSpPr txBox="1">
            <a:spLocks noChangeArrowheads="1"/>
          </p:cNvSpPr>
          <p:nvPr/>
        </p:nvSpPr>
        <p:spPr bwMode="auto">
          <a:xfrm>
            <a:off x="1619250" y="2724150"/>
            <a:ext cx="2089150" cy="669925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Relatividad General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    (Einstein 1915)</a:t>
            </a:r>
          </a:p>
        </p:txBody>
      </p:sp>
      <p:sp>
        <p:nvSpPr>
          <p:cNvPr id="60452" name="Text Box 36"/>
          <p:cNvSpPr txBox="1">
            <a:spLocks noChangeArrowheads="1"/>
          </p:cNvSpPr>
          <p:nvPr/>
        </p:nvSpPr>
        <p:spPr bwMode="auto">
          <a:xfrm>
            <a:off x="4716463" y="3082925"/>
            <a:ext cx="2879725" cy="706438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        Mecánica Cuántica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(Heisenberg, Schrödinger, 1926)</a:t>
            </a:r>
            <a:r>
              <a:rPr lang="es-ES" altLang="es-ES" sz="180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60453" name="Text Box 37"/>
          <p:cNvSpPr txBox="1">
            <a:spLocks noChangeArrowheads="1"/>
          </p:cNvSpPr>
          <p:nvPr/>
        </p:nvSpPr>
        <p:spPr bwMode="auto">
          <a:xfrm>
            <a:off x="2627313" y="4005263"/>
            <a:ext cx="3529012" cy="1000125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   Electrodinámica Cuántica (QED)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        </a:t>
            </a:r>
            <a:r>
              <a:rPr lang="es-ES" altLang="es-ES" sz="1600">
                <a:solidFill>
                  <a:srgbClr val="000000"/>
                </a:solidFill>
              </a:rPr>
              <a:t>(Feynman, Schwinger 1950)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Unifica Rel. Esp., Mec. C. y campo EM</a:t>
            </a:r>
          </a:p>
        </p:txBody>
      </p:sp>
      <p:sp>
        <p:nvSpPr>
          <p:cNvPr id="60454" name="Line 38"/>
          <p:cNvSpPr>
            <a:spLocks noChangeShapeType="1"/>
          </p:cNvSpPr>
          <p:nvPr/>
        </p:nvSpPr>
        <p:spPr bwMode="auto">
          <a:xfrm>
            <a:off x="5076825" y="98107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grpSp>
        <p:nvGrpSpPr>
          <p:cNvPr id="60460" name="Group 44"/>
          <p:cNvGrpSpPr>
            <a:grpSpLocks/>
          </p:cNvGrpSpPr>
          <p:nvPr/>
        </p:nvGrpSpPr>
        <p:grpSpPr bwMode="auto">
          <a:xfrm>
            <a:off x="5437187" y="2636838"/>
            <a:ext cx="1439863" cy="431800"/>
            <a:chOff x="3470" y="1706"/>
            <a:chExt cx="907" cy="272"/>
          </a:xfrm>
        </p:grpSpPr>
        <p:sp>
          <p:nvSpPr>
            <p:cNvPr id="60446" name="Line 30"/>
            <p:cNvSpPr>
              <a:spLocks noChangeShapeType="1"/>
            </p:cNvSpPr>
            <p:nvPr/>
          </p:nvSpPr>
          <p:spPr bwMode="auto">
            <a:xfrm>
              <a:off x="3969" y="1706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Clr>
                  <a:srgbClr val="CE9964"/>
                </a:buClr>
              </a:pPr>
              <a:endParaRPr lang="es-ES"/>
            </a:p>
          </p:txBody>
        </p:sp>
        <p:sp>
          <p:nvSpPr>
            <p:cNvPr id="60456" name="Rectangle 40"/>
            <p:cNvSpPr>
              <a:spLocks noChangeArrowheads="1"/>
            </p:cNvSpPr>
            <p:nvPr/>
          </p:nvSpPr>
          <p:spPr bwMode="auto">
            <a:xfrm>
              <a:off x="3470" y="1706"/>
              <a:ext cx="907" cy="136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Clr>
                  <a:srgbClr val="CE9964"/>
                </a:buClr>
              </a:pPr>
              <a:endParaRPr lang="es-ES"/>
            </a:p>
          </p:txBody>
        </p:sp>
      </p:grpSp>
      <p:grpSp>
        <p:nvGrpSpPr>
          <p:cNvPr id="60459" name="Group 43"/>
          <p:cNvGrpSpPr>
            <a:grpSpLocks/>
          </p:cNvGrpSpPr>
          <p:nvPr/>
        </p:nvGrpSpPr>
        <p:grpSpPr bwMode="auto">
          <a:xfrm>
            <a:off x="4859338" y="981075"/>
            <a:ext cx="576262" cy="2087563"/>
            <a:chOff x="3016" y="618"/>
            <a:chExt cx="363" cy="1361"/>
          </a:xfrm>
        </p:grpSpPr>
        <p:sp>
          <p:nvSpPr>
            <p:cNvPr id="60434" name="Line 18"/>
            <p:cNvSpPr>
              <a:spLocks noChangeShapeType="1"/>
            </p:cNvSpPr>
            <p:nvPr/>
          </p:nvSpPr>
          <p:spPr bwMode="auto">
            <a:xfrm>
              <a:off x="3016" y="1071"/>
              <a:ext cx="0" cy="9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Clr>
                  <a:srgbClr val="CE9964"/>
                </a:buClr>
              </a:pPr>
              <a:endParaRPr lang="es-ES"/>
            </a:p>
          </p:txBody>
        </p:sp>
        <p:sp>
          <p:nvSpPr>
            <p:cNvPr id="60457" name="Line 41"/>
            <p:cNvSpPr>
              <a:spLocks noChangeShapeType="1"/>
            </p:cNvSpPr>
            <p:nvPr/>
          </p:nvSpPr>
          <p:spPr bwMode="auto">
            <a:xfrm>
              <a:off x="3379" y="618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Clr>
                  <a:srgbClr val="CE9964"/>
                </a:buClr>
              </a:pPr>
              <a:endParaRPr lang="es-ES"/>
            </a:p>
          </p:txBody>
        </p:sp>
        <p:sp>
          <p:nvSpPr>
            <p:cNvPr id="60458" name="Line 42"/>
            <p:cNvSpPr>
              <a:spLocks noChangeShapeType="1"/>
            </p:cNvSpPr>
            <p:nvPr/>
          </p:nvSpPr>
          <p:spPr bwMode="auto">
            <a:xfrm flipH="1">
              <a:off x="3016" y="107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Clr>
                  <a:srgbClr val="CE9964"/>
                </a:buClr>
              </a:pPr>
              <a:endParaRPr lang="es-ES"/>
            </a:p>
          </p:txBody>
        </p:sp>
      </p:grpSp>
      <p:sp>
        <p:nvSpPr>
          <p:cNvPr id="60461" name="Line 45"/>
          <p:cNvSpPr>
            <a:spLocks noChangeShapeType="1"/>
          </p:cNvSpPr>
          <p:nvPr/>
        </p:nvSpPr>
        <p:spPr bwMode="auto">
          <a:xfrm>
            <a:off x="8316913" y="2708275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60462" name="Text Box 46"/>
          <p:cNvSpPr txBox="1">
            <a:spLocks noChangeArrowheads="1"/>
          </p:cNvSpPr>
          <p:nvPr/>
        </p:nvSpPr>
        <p:spPr bwMode="auto">
          <a:xfrm>
            <a:off x="1042988" y="5157788"/>
            <a:ext cx="2808287" cy="1000125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       Teoría Electrodébil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600">
                <a:solidFill>
                  <a:srgbClr val="000000"/>
                </a:solidFill>
              </a:rPr>
              <a:t>      (Weinberg, Salam 1970)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QED más Interacción Débil</a:t>
            </a:r>
          </a:p>
        </p:txBody>
      </p:sp>
      <p:sp>
        <p:nvSpPr>
          <p:cNvPr id="60463" name="Text Box 47"/>
          <p:cNvSpPr txBox="1">
            <a:spLocks noChangeArrowheads="1"/>
          </p:cNvSpPr>
          <p:nvPr/>
        </p:nvSpPr>
        <p:spPr bwMode="auto">
          <a:xfrm>
            <a:off x="4716463" y="5314950"/>
            <a:ext cx="3384550" cy="706438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Cromodinámica Cuántica  (1980)</a:t>
            </a:r>
          </a:p>
          <a:p>
            <a:pPr algn="just">
              <a:spcBef>
                <a:spcPct val="20000"/>
              </a:spcBef>
              <a:buClr>
                <a:srgbClr val="CE9964"/>
              </a:buClr>
            </a:pPr>
            <a:r>
              <a:rPr lang="es-ES" altLang="es-ES" sz="1800">
                <a:solidFill>
                  <a:srgbClr val="000000"/>
                </a:solidFill>
              </a:rPr>
              <a:t>    QED más Interacción Fuerte</a:t>
            </a:r>
          </a:p>
        </p:txBody>
      </p:sp>
      <p:sp>
        <p:nvSpPr>
          <p:cNvPr id="60464" name="Line 48"/>
          <p:cNvSpPr>
            <a:spLocks noChangeShapeType="1"/>
          </p:cNvSpPr>
          <p:nvPr/>
        </p:nvSpPr>
        <p:spPr bwMode="auto">
          <a:xfrm flipH="1">
            <a:off x="2051050" y="4508500"/>
            <a:ext cx="576263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60465" name="Line 49"/>
          <p:cNvSpPr>
            <a:spLocks noChangeShapeType="1"/>
          </p:cNvSpPr>
          <p:nvPr/>
        </p:nvSpPr>
        <p:spPr bwMode="auto">
          <a:xfrm>
            <a:off x="6156325" y="4508500"/>
            <a:ext cx="6477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rgbClr val="CE9964"/>
              </a:buClr>
            </a:pPr>
            <a:endParaRPr lang="es-E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4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1452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type="title"/>
          </p:nvPr>
        </p:nvSpPr>
        <p:spPr>
          <a:xfrm>
            <a:off x="688032" y="332656"/>
            <a:ext cx="7772400" cy="923925"/>
          </a:xfrm>
        </p:spPr>
        <p:txBody>
          <a:bodyPr/>
          <a:lstStyle/>
          <a:p>
            <a:r>
              <a:rPr lang="es-ES" altLang="es-ES" sz="4000" dirty="0" smtClean="0">
                <a:solidFill>
                  <a:srgbClr val="008000"/>
                </a:solidFill>
              </a:rPr>
              <a:t>1- I</a:t>
            </a:r>
            <a:r>
              <a:rPr lang="es-ES_tradnl" altLang="es-ES" sz="4000" dirty="0" smtClean="0">
                <a:solidFill>
                  <a:srgbClr val="008000"/>
                </a:solidFill>
              </a:rPr>
              <a:t>ntroducción</a:t>
            </a:r>
            <a:endParaRPr lang="es-ES" altLang="es-ES" sz="4000" dirty="0" smtClean="0">
              <a:solidFill>
                <a:srgbClr val="008000"/>
              </a:solidFill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idx="1"/>
          </p:nvPr>
        </p:nvSpPr>
        <p:spPr>
          <a:xfrm>
            <a:off x="990600" y="1546225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rgbClr val="FF0000"/>
                </a:solidFill>
              </a:rPr>
              <a:t>Partículas e interacciones elementales:</a:t>
            </a:r>
            <a:r>
              <a:rPr lang="es-ES_tradnl" altLang="es-ES" dirty="0" smtClean="0">
                <a:solidFill>
                  <a:srgbClr val="0000FF"/>
                </a:solidFill>
              </a:rPr>
              <a:t>	</a:t>
            </a: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00FF"/>
                </a:solidFill>
              </a:rPr>
              <a:t>		</a:t>
            </a:r>
            <a:r>
              <a:rPr lang="es-ES_tradnl" altLang="es-ES" i="1" u="sng" dirty="0" smtClean="0">
                <a:solidFill>
                  <a:srgbClr val="003399"/>
                </a:solidFill>
              </a:rPr>
              <a:t>Leptones</a:t>
            </a:r>
            <a:r>
              <a:rPr lang="es-ES_tradnl" altLang="es-ES" dirty="0" smtClean="0">
                <a:solidFill>
                  <a:srgbClr val="003399"/>
                </a:solidFill>
              </a:rPr>
              <a:t>			 </a:t>
            </a:r>
            <a:r>
              <a:rPr lang="es-ES_tradnl" altLang="es-ES" i="1" u="sng" dirty="0" smtClean="0">
                <a:solidFill>
                  <a:srgbClr val="003399"/>
                </a:solidFill>
              </a:rPr>
              <a:t>Quark</a:t>
            </a:r>
            <a:r>
              <a:rPr lang="es-ES_tradnl" altLang="es-ES" dirty="0" smtClean="0">
                <a:solidFill>
                  <a:srgbClr val="003399"/>
                </a:solidFill>
              </a:rPr>
              <a:t>	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     </a:t>
            </a:r>
            <a:r>
              <a:rPr lang="es-ES" altLang="es-ES" sz="1400" dirty="0" smtClean="0">
                <a:solidFill>
                  <a:srgbClr val="0000FF"/>
                </a:solidFill>
              </a:rPr>
              <a:t>			   </a:t>
            </a:r>
            <a:r>
              <a:rPr lang="es-ES" altLang="es-ES" sz="1400" dirty="0" smtClean="0">
                <a:solidFill>
                  <a:schemeClr val="tx1"/>
                </a:solidFill>
              </a:rPr>
              <a:t>masa       carga			masa            carga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Electrón		1/1836	-1	     Abajo	0.33	-1/3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err="1" smtClean="0">
                <a:solidFill>
                  <a:srgbClr val="0000FF"/>
                </a:solidFill>
              </a:rPr>
              <a:t>Elec</a:t>
            </a:r>
            <a:r>
              <a:rPr lang="es-ES" altLang="es-ES" sz="1800" dirty="0" smtClean="0">
                <a:solidFill>
                  <a:srgbClr val="0000FF"/>
                </a:solidFill>
              </a:rPr>
              <a:t>.-Neutrino	     0	0	     Arriba	0.33	+2/3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err="1" smtClean="0">
                <a:solidFill>
                  <a:srgbClr val="0000FF"/>
                </a:solidFill>
              </a:rPr>
              <a:t>Muón</a:t>
            </a:r>
            <a:r>
              <a:rPr lang="es-ES" altLang="es-ES" sz="1800" dirty="0" smtClean="0">
                <a:solidFill>
                  <a:srgbClr val="0000FF"/>
                </a:solidFill>
              </a:rPr>
              <a:t>		0.1126	-1	     Extraño	0.57	-1/3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err="1" smtClean="0">
                <a:solidFill>
                  <a:srgbClr val="0000FF"/>
                </a:solidFill>
              </a:rPr>
              <a:t>Muón</a:t>
            </a:r>
            <a:r>
              <a:rPr lang="es-ES" altLang="es-ES" sz="1800" dirty="0" smtClean="0">
                <a:solidFill>
                  <a:srgbClr val="0000FF"/>
                </a:solidFill>
              </a:rPr>
              <a:t>-Neutrino	     0	0	     Encantado	1.6	+2/3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Tau		1.894	-1	     Inferior	5.0	-1/3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Tau-Neutrino	    0 ?	0	     Superior	184	+2/3</a:t>
            </a:r>
          </a:p>
          <a:p>
            <a:pPr algn="just">
              <a:buFont typeface="Monotype Sorts" pitchFamily="2" charset="2"/>
              <a:buNone/>
            </a:pPr>
            <a:endParaRPr lang="es-ES" altLang="es-ES" sz="1000" dirty="0" smtClean="0">
              <a:solidFill>
                <a:srgbClr val="0000FF"/>
              </a:solidFill>
            </a:endParaRP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		Nuclear Fuerte	   Quarks	               1	</a:t>
            </a:r>
            <a:r>
              <a:rPr lang="es-ES" altLang="es-ES" sz="1800" dirty="0" err="1" smtClean="0">
                <a:solidFill>
                  <a:srgbClr val="0000FF"/>
                </a:solidFill>
              </a:rPr>
              <a:t>gluón</a:t>
            </a:r>
            <a:endParaRPr lang="es-ES" altLang="es-ES" sz="1800" dirty="0" smtClean="0">
              <a:solidFill>
                <a:srgbClr val="0000FF"/>
              </a:solidFill>
            </a:endParaRP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		Electromagnética  Cargas               10</a:t>
            </a:r>
            <a:r>
              <a:rPr lang="es-ES" altLang="es-ES" sz="1800" baseline="30000" dirty="0" smtClean="0">
                <a:solidFill>
                  <a:srgbClr val="0000FF"/>
                </a:solidFill>
              </a:rPr>
              <a:t>-2 </a:t>
            </a:r>
            <a:r>
              <a:rPr lang="es-ES" altLang="es-ES" sz="1800" dirty="0" smtClean="0">
                <a:solidFill>
                  <a:srgbClr val="0000FF"/>
                </a:solidFill>
              </a:rPr>
              <a:t>   	fotón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		Nuclear Débil	   Quarks-</a:t>
            </a:r>
            <a:r>
              <a:rPr lang="es-ES" altLang="es-ES" sz="1800" dirty="0" err="1" smtClean="0">
                <a:solidFill>
                  <a:srgbClr val="0000FF"/>
                </a:solidFill>
              </a:rPr>
              <a:t>lept</a:t>
            </a:r>
            <a:r>
              <a:rPr lang="es-ES" altLang="es-ES" sz="1800" dirty="0" smtClean="0">
                <a:solidFill>
                  <a:srgbClr val="0000FF"/>
                </a:solidFill>
              </a:rPr>
              <a:t>.      10</a:t>
            </a:r>
            <a:r>
              <a:rPr lang="es-ES" altLang="es-ES" sz="1800" baseline="30000" dirty="0" smtClean="0">
                <a:solidFill>
                  <a:srgbClr val="0000FF"/>
                </a:solidFill>
              </a:rPr>
              <a:t>-13</a:t>
            </a:r>
            <a:r>
              <a:rPr lang="es-ES" altLang="es-ES" sz="1800" dirty="0" smtClean="0">
                <a:solidFill>
                  <a:srgbClr val="0000FF"/>
                </a:solidFill>
              </a:rPr>
              <a:t>     	bosón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sz="1800" dirty="0" smtClean="0">
                <a:solidFill>
                  <a:srgbClr val="0000FF"/>
                </a:solidFill>
              </a:rPr>
              <a:t>		Gravitacional	   masas                10</a:t>
            </a:r>
            <a:r>
              <a:rPr lang="es-ES" altLang="es-ES" sz="1800" baseline="30000" dirty="0" smtClean="0">
                <a:solidFill>
                  <a:srgbClr val="0000FF"/>
                </a:solidFill>
              </a:rPr>
              <a:t>-38   </a:t>
            </a:r>
            <a:r>
              <a:rPr lang="es-ES" altLang="es-ES" sz="1800" dirty="0" smtClean="0">
                <a:solidFill>
                  <a:srgbClr val="0000FF"/>
                </a:solidFill>
              </a:rPr>
              <a:t>  	gravitón?</a:t>
            </a:r>
          </a:p>
        </p:txBody>
      </p:sp>
      <p:sp>
        <p:nvSpPr>
          <p:cNvPr id="17410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17414" name="Line 16"/>
          <p:cNvSpPr>
            <a:spLocks noChangeShapeType="1"/>
          </p:cNvSpPr>
          <p:nvPr/>
        </p:nvSpPr>
        <p:spPr bwMode="auto">
          <a:xfrm>
            <a:off x="1691680" y="4365104"/>
            <a:ext cx="5616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5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6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6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6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7772400" cy="923925"/>
          </a:xfrm>
        </p:spPr>
        <p:txBody>
          <a:bodyPr/>
          <a:lstStyle/>
          <a:p>
            <a:r>
              <a:rPr lang="es-ES" altLang="es-ES" sz="4000" dirty="0" smtClean="0">
                <a:solidFill>
                  <a:srgbClr val="008000"/>
                </a:solidFill>
              </a:rPr>
              <a:t>2- </a:t>
            </a:r>
            <a:r>
              <a:rPr lang="es-ES_tradnl" altLang="es-ES" sz="4000" dirty="0" smtClean="0">
                <a:solidFill>
                  <a:srgbClr val="008000"/>
                </a:solidFill>
              </a:rPr>
              <a:t>Método Científico</a:t>
            </a:r>
            <a:endParaRPr lang="es-ES" altLang="es-ES" sz="4000" dirty="0" smtClean="0">
              <a:solidFill>
                <a:srgbClr val="008000"/>
              </a:solidFill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52600"/>
            <a:ext cx="7772400" cy="411480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rgbClr val="FF0000"/>
                </a:solidFill>
              </a:rPr>
              <a:t>Método Científico:</a:t>
            </a:r>
            <a:r>
              <a:rPr lang="es-ES_tradnl" altLang="es-ES" dirty="0" smtClean="0">
                <a:solidFill>
                  <a:srgbClr val="0000FF"/>
                </a:solidFill>
              </a:rPr>
              <a:t>	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i="1" u="sng" dirty="0" smtClean="0">
                <a:solidFill>
                  <a:srgbClr val="003399"/>
                </a:solidFill>
              </a:rPr>
              <a:t>Observación</a:t>
            </a:r>
            <a:r>
              <a:rPr lang="es-ES_tradnl" altLang="es-ES" dirty="0" smtClean="0">
                <a:solidFill>
                  <a:srgbClr val="003399"/>
                </a:solidFill>
              </a:rPr>
              <a:t>	 </a:t>
            </a:r>
            <a:r>
              <a:rPr lang="es-ES_tradnl" altLang="es-ES" i="1" u="sng" dirty="0" smtClean="0">
                <a:solidFill>
                  <a:srgbClr val="003399"/>
                </a:solidFill>
              </a:rPr>
              <a:t>Experimentación</a:t>
            </a:r>
            <a:r>
              <a:rPr lang="es-ES_tradnl" altLang="es-ES" dirty="0" smtClean="0">
                <a:solidFill>
                  <a:srgbClr val="003399"/>
                </a:solidFill>
              </a:rPr>
              <a:t>	</a:t>
            </a:r>
            <a:r>
              <a:rPr lang="es-ES_tradnl" altLang="es-ES" i="1" u="sng" dirty="0" smtClean="0">
                <a:solidFill>
                  <a:srgbClr val="003399"/>
                </a:solidFill>
              </a:rPr>
              <a:t>Razonamiento</a:t>
            </a:r>
            <a:r>
              <a:rPr lang="es-ES_tradnl" altLang="es-ES" dirty="0" smtClean="0">
                <a:solidFill>
                  <a:srgbClr val="003399"/>
                </a:solidFill>
              </a:rPr>
              <a:t>	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El estudio de un fenómeno comienza con la aplicación  de Principios</a:t>
            </a:r>
            <a:r>
              <a:rPr lang="es-ES_tradnl" altLang="es-ES" dirty="0" smtClean="0">
                <a:solidFill>
                  <a:srgbClr val="0000FF"/>
                </a:solidFill>
              </a:rPr>
              <a:t>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Hay tres tipos de Principios:</a:t>
            </a: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3399"/>
                </a:solidFill>
              </a:rPr>
              <a:t>a) Principio Axiomático o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FF0000"/>
                </a:solidFill>
              </a:rPr>
              <a:t>Axioma</a:t>
            </a:r>
            <a:r>
              <a:rPr lang="es-ES_tradnl" altLang="es-ES" dirty="0" smtClean="0">
                <a:solidFill>
                  <a:srgbClr val="0000FF"/>
                </a:solidFill>
              </a:rPr>
              <a:t>: </a:t>
            </a:r>
            <a:r>
              <a:rPr lang="es-ES_tradnl" altLang="es-ES" dirty="0" smtClean="0">
                <a:solidFill>
                  <a:srgbClr val="003399"/>
                </a:solidFill>
              </a:rPr>
              <a:t>es evidente por sí mismo.</a:t>
            </a:r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3399"/>
                </a:solidFill>
              </a:rPr>
              <a:t>b) Principio Definitorio o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FF0000"/>
                </a:solidFill>
              </a:rPr>
              <a:t>Definición</a:t>
            </a:r>
            <a:r>
              <a:rPr lang="es-ES_tradnl" altLang="es-ES" dirty="0" smtClean="0">
                <a:solidFill>
                  <a:srgbClr val="0000FF"/>
                </a:solidFill>
              </a:rPr>
              <a:t>: </a:t>
            </a:r>
            <a:r>
              <a:rPr lang="es-ES_tradnl" altLang="es-ES" dirty="0" smtClean="0">
                <a:solidFill>
                  <a:srgbClr val="003399"/>
                </a:solidFill>
              </a:rPr>
              <a:t>nos expresa la construcción de una magnitud.</a:t>
            </a: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3399"/>
                </a:solidFill>
              </a:rPr>
              <a:t>c) Principio hipotético, Postulado o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FF0000"/>
                </a:solidFill>
              </a:rPr>
              <a:t>Ley Empírica</a:t>
            </a:r>
            <a:r>
              <a:rPr lang="es-ES_tradnl" altLang="es-ES" dirty="0" smtClean="0">
                <a:solidFill>
                  <a:srgbClr val="0000FF"/>
                </a:solidFill>
              </a:rPr>
              <a:t>: </a:t>
            </a:r>
            <a:r>
              <a:rPr lang="es-ES_tradnl" altLang="es-ES" dirty="0" smtClean="0">
                <a:solidFill>
                  <a:srgbClr val="003399"/>
                </a:solidFill>
              </a:rPr>
              <a:t>toda proposición que sin ser axioma sirve de base explicativa del fenómeno físico. (L. de Gravitación, L. de Coulomb).</a:t>
            </a:r>
            <a:r>
              <a:rPr lang="es-ES" altLang="es-ES" dirty="0" smtClean="0">
                <a:solidFill>
                  <a:srgbClr val="003399"/>
                </a:solidFill>
              </a:rPr>
              <a:t>  </a:t>
            </a:r>
          </a:p>
        </p:txBody>
      </p:sp>
      <p:sp>
        <p:nvSpPr>
          <p:cNvPr id="18434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6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772400" cy="923925"/>
          </a:xfrm>
        </p:spPr>
        <p:txBody>
          <a:bodyPr/>
          <a:lstStyle/>
          <a:p>
            <a:r>
              <a:rPr lang="es-ES" altLang="es-ES" sz="4000" dirty="0" smtClean="0">
                <a:solidFill>
                  <a:srgbClr val="008000"/>
                </a:solidFill>
              </a:rPr>
              <a:t>2- </a:t>
            </a:r>
            <a:r>
              <a:rPr lang="es-ES_tradnl" altLang="es-ES" sz="4000" dirty="0" smtClean="0">
                <a:solidFill>
                  <a:srgbClr val="008000"/>
                </a:solidFill>
              </a:rPr>
              <a:t>Método Científico</a:t>
            </a:r>
            <a:endParaRPr lang="es-ES" altLang="es-ES" sz="4000" dirty="0" smtClean="0">
              <a:solidFill>
                <a:srgbClr val="008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chemeClr val="accent2"/>
                </a:solidFill>
              </a:rPr>
              <a:t>Modelos</a:t>
            </a:r>
            <a:r>
              <a:rPr lang="es-ES_tradnl" altLang="es-ES" dirty="0" smtClean="0">
                <a:solidFill>
                  <a:srgbClr val="003399"/>
                </a:solidFill>
              </a:rPr>
              <a:t>: simplificaciones de sistemas reales.</a:t>
            </a:r>
            <a:r>
              <a:rPr lang="es-ES_tradnl" altLang="es-ES" b="1" dirty="0" smtClean="0">
                <a:solidFill>
                  <a:srgbClr val="003399"/>
                </a:solidFill>
              </a:rPr>
              <a:t> </a:t>
            </a:r>
          </a:p>
          <a:p>
            <a:pPr marL="457200" lvl="1" indent="0" algn="just">
              <a:buNone/>
            </a:pPr>
            <a:r>
              <a:rPr lang="es-ES_tradnl" altLang="es-ES" sz="2000" b="1" dirty="0" smtClean="0">
                <a:solidFill>
                  <a:schemeClr val="accent2"/>
                </a:solidFill>
              </a:rPr>
              <a:t>Ejemplos</a:t>
            </a:r>
            <a:r>
              <a:rPr lang="es-ES_tradnl" altLang="es-ES" sz="2000" dirty="0" smtClean="0">
                <a:solidFill>
                  <a:srgbClr val="003399"/>
                </a:solidFill>
              </a:rPr>
              <a:t>: punto material, péndulo simple.</a:t>
            </a:r>
          </a:p>
          <a:p>
            <a:pPr algn="just">
              <a:buFont typeface="Wingdings" pitchFamily="2" charset="2"/>
              <a:buChar char="Ø"/>
            </a:pPr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Después de los principios y su aplicación a fenómenos determinados y concretos, se extraen</a:t>
            </a:r>
            <a:r>
              <a:rPr lang="es-ES_tradnl" altLang="es-ES" dirty="0" smtClean="0">
                <a:solidFill>
                  <a:srgbClr val="0000FF"/>
                </a:solidFill>
              </a:rPr>
              <a:t>  </a:t>
            </a:r>
            <a:r>
              <a:rPr lang="es-ES_tradnl" altLang="es-ES" b="1" dirty="0" smtClean="0">
                <a:solidFill>
                  <a:schemeClr val="accent2"/>
                </a:solidFill>
              </a:rPr>
              <a:t>Leyes Físicas</a:t>
            </a:r>
            <a:r>
              <a:rPr lang="es-ES_tradnl" altLang="es-ES" dirty="0" smtClean="0">
                <a:solidFill>
                  <a:srgbClr val="0000FF"/>
                </a:solidFill>
              </a:rPr>
              <a:t>: </a:t>
            </a:r>
            <a:r>
              <a:rPr lang="es-ES_tradnl" altLang="es-ES" dirty="0" smtClean="0">
                <a:solidFill>
                  <a:srgbClr val="003399"/>
                </a:solidFill>
              </a:rPr>
              <a:t>"enunciados concisos pero generales acerca del comportamiento de la naturaleza; establecen relaciones entre magnitudes físicas".</a:t>
            </a:r>
          </a:p>
          <a:p>
            <a:pPr algn="just">
              <a:buFont typeface="Wingdings" pitchFamily="2" charset="2"/>
              <a:buChar char="Ø"/>
            </a:pPr>
            <a:endParaRPr lang="es-ES_tradnl" altLang="es-ES" dirty="0" smtClean="0">
              <a:solidFill>
                <a:srgbClr val="0000FF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chemeClr val="accent2"/>
                </a:solidFill>
              </a:rPr>
              <a:t>Teorías</a:t>
            </a:r>
            <a:r>
              <a:rPr lang="es-ES_tradnl" altLang="es-ES" dirty="0" smtClean="0">
                <a:solidFill>
                  <a:schemeClr val="accent2"/>
                </a:solidFill>
              </a:rPr>
              <a:t>: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003399"/>
                </a:solidFill>
              </a:rPr>
              <a:t>"deducciones y planificaciones de los fenómenos particulares que, a la luz de principios y leyes, pueden ser estudiados y comprendidos".</a:t>
            </a:r>
            <a:endParaRPr lang="es-ES" altLang="es-ES" dirty="0" smtClean="0">
              <a:solidFill>
                <a:srgbClr val="003399"/>
              </a:solidFill>
            </a:endParaRPr>
          </a:p>
          <a:p>
            <a:endParaRPr lang="es-ES" altLang="es-ES" dirty="0" smtClean="0">
              <a:solidFill>
                <a:srgbClr val="0000FF"/>
              </a:solidFill>
            </a:endParaRPr>
          </a:p>
        </p:txBody>
      </p:sp>
      <p:sp>
        <p:nvSpPr>
          <p:cNvPr id="19458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7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60648"/>
            <a:ext cx="7000056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3.- Magnitudes Físicas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 fontScale="925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chemeClr val="accent2"/>
                </a:solidFill>
              </a:rPr>
              <a:t>Magnitud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003399"/>
                </a:solidFill>
              </a:rPr>
              <a:t>es todo aquello susceptible de ser medido.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s-ES_tradnl" altLang="es-ES" sz="2200" dirty="0" smtClean="0">
                <a:solidFill>
                  <a:srgbClr val="003399"/>
                </a:solidFill>
              </a:rPr>
              <a:t>Longitud, tiempo, fuerza, energía, temperatura, etc.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Clasificación:	  </a:t>
            </a:r>
            <a:r>
              <a:rPr lang="es-ES_tradnl" altLang="es-ES" i="1" dirty="0" smtClean="0">
                <a:solidFill>
                  <a:srgbClr val="003399"/>
                </a:solidFill>
              </a:rPr>
              <a:t>Escalares 	Vectoriales	Tensoriales</a:t>
            </a:r>
            <a:endParaRPr lang="es-ES_tradnl" altLang="es-ES" dirty="0" smtClean="0">
              <a:solidFill>
                <a:srgbClr val="003399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Magnitudes Constantes:    </a:t>
            </a:r>
            <a:r>
              <a:rPr lang="es-ES_tradnl" altLang="es-ES" i="1" dirty="0" smtClean="0">
                <a:solidFill>
                  <a:srgbClr val="003399"/>
                </a:solidFill>
              </a:rPr>
              <a:t>Universales,   Características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chemeClr val="accent2"/>
                </a:solidFill>
              </a:rPr>
              <a:t>Ecuaciones Físicas: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003399"/>
                </a:solidFill>
              </a:rPr>
              <a:t>relaciones matemáticas de igualdad que se pueden establecer entre cantidades o medidas de las magnitudes físicas.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Medida de una magnitud física: comparar la cantidad que deseamos medir con un cierto valor unitario que tomamos como patrón:</a:t>
            </a:r>
            <a:r>
              <a:rPr lang="es-ES_tradnl" altLang="es-ES" dirty="0" smtClean="0">
                <a:solidFill>
                  <a:srgbClr val="0000FF"/>
                </a:solidFill>
              </a:rPr>
              <a:t>   </a:t>
            </a:r>
            <a:r>
              <a:rPr lang="es-ES_tradnl" altLang="es-ES" b="1" dirty="0" smtClean="0">
                <a:solidFill>
                  <a:schemeClr val="accent2"/>
                </a:solidFill>
              </a:rPr>
              <a:t>Unidad</a:t>
            </a:r>
            <a:r>
              <a:rPr lang="es-ES_tradnl" altLang="es-ES" dirty="0" smtClean="0">
                <a:solidFill>
                  <a:srgbClr val="0000FF"/>
                </a:solidFill>
              </a:rPr>
              <a:t>.</a:t>
            </a:r>
            <a:endParaRPr lang="es-ES" altLang="es-ES" dirty="0" smtClean="0">
              <a:solidFill>
                <a:srgbClr val="0000FF"/>
              </a:solidFill>
            </a:endParaRPr>
          </a:p>
        </p:txBody>
      </p:sp>
      <p:sp>
        <p:nvSpPr>
          <p:cNvPr id="20482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8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332656"/>
            <a:ext cx="6868616" cy="983704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3.- Magnitudes Físicas</a:t>
            </a:r>
            <a:endParaRPr lang="es-ES" altLang="es-ES" sz="4000" dirty="0" smtClean="0">
              <a:solidFill>
                <a:srgbClr val="008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rgbClr val="FF0000"/>
                </a:solidFill>
              </a:rPr>
              <a:t>Unidad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003399"/>
                </a:solidFill>
              </a:rPr>
              <a:t>es una cantidad arbitraria que se adopta para comparar con ella, en el proceso de medida, otras cantidades de su misma especie.</a:t>
            </a:r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rgbClr val="FF0000"/>
                </a:solidFill>
              </a:rPr>
              <a:t>Metro</a:t>
            </a:r>
            <a:r>
              <a:rPr lang="es-ES_tradnl" altLang="es-ES" dirty="0" smtClean="0">
                <a:solidFill>
                  <a:srgbClr val="0000FF"/>
                </a:solidFill>
              </a:rPr>
              <a:t>: </a:t>
            </a:r>
            <a:r>
              <a:rPr lang="es-ES_tradnl" altLang="es-ES" dirty="0" smtClean="0">
                <a:solidFill>
                  <a:srgbClr val="003399"/>
                </a:solidFill>
              </a:rPr>
              <a:t>1.650.763'73  longitudes de onda, en el vacío, de la radiación particular de luz naranja emitida por el gas Kriptón 86.</a:t>
            </a:r>
          </a:p>
          <a:p>
            <a:pPr marL="457200" lvl="1" indent="0" algn="just">
              <a:buNone/>
            </a:pPr>
            <a:r>
              <a:rPr lang="es-ES_tradnl" altLang="es-ES" dirty="0" smtClean="0">
                <a:solidFill>
                  <a:srgbClr val="003399"/>
                </a:solidFill>
              </a:rPr>
              <a:t>También: longitud recorrida en el vacío por las ondas electromagnéticas planas durante un tiempo de  1/229.729.458  </a:t>
            </a:r>
            <a:r>
              <a:rPr lang="es-ES_tradnl" altLang="es-ES" dirty="0" err="1" smtClean="0">
                <a:solidFill>
                  <a:srgbClr val="003399"/>
                </a:solidFill>
              </a:rPr>
              <a:t>seg</a:t>
            </a:r>
            <a:r>
              <a:rPr lang="es-ES_tradnl" altLang="es-ES" dirty="0" smtClean="0">
                <a:solidFill>
                  <a:srgbClr val="003399"/>
                </a:solidFill>
              </a:rPr>
              <a:t>.</a:t>
            </a:r>
          </a:p>
          <a:p>
            <a:pPr marL="457200" lvl="1" indent="0" algn="just"/>
            <a:endParaRPr lang="es-ES_tradnl" altLang="es-ES" dirty="0" smtClean="0">
              <a:solidFill>
                <a:srgbClr val="003399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rgbClr val="FF0000"/>
                </a:solidFill>
              </a:rPr>
              <a:t>Segundo</a:t>
            </a:r>
            <a:r>
              <a:rPr lang="es-ES_tradnl" altLang="es-ES" dirty="0" smtClean="0">
                <a:solidFill>
                  <a:srgbClr val="003399"/>
                </a:solidFill>
              </a:rPr>
              <a:t>: duración de  9192.631.770  periodos de una determinada radiación del átomo de Cesio 133.</a:t>
            </a:r>
          </a:p>
          <a:p>
            <a:pPr algn="just"/>
            <a:endParaRPr lang="es-ES" altLang="es-ES" dirty="0" smtClean="0">
              <a:solidFill>
                <a:srgbClr val="FF0000"/>
              </a:solidFill>
            </a:endParaRPr>
          </a:p>
          <a:p>
            <a:pPr algn="just"/>
            <a:endParaRPr lang="es-ES" altLang="es-ES" dirty="0" smtClean="0">
              <a:solidFill>
                <a:srgbClr val="FF0000"/>
              </a:solidFill>
            </a:endParaRPr>
          </a:p>
          <a:p>
            <a:pPr algn="just"/>
            <a:endParaRPr lang="es-ES" altLang="es-ES" dirty="0" smtClean="0">
              <a:solidFill>
                <a:srgbClr val="0000FF"/>
              </a:solidFill>
            </a:endParaRPr>
          </a:p>
          <a:p>
            <a:pPr algn="just"/>
            <a:endParaRPr lang="es-ES" altLang="es-ES" dirty="0" smtClean="0">
              <a:solidFill>
                <a:srgbClr val="0000FF"/>
              </a:solidFill>
            </a:endParaRPr>
          </a:p>
          <a:p>
            <a:pPr algn="just"/>
            <a:endParaRPr lang="es-ES" altLang="es-ES" dirty="0" smtClean="0">
              <a:solidFill>
                <a:srgbClr val="0000FF"/>
              </a:solidFill>
            </a:endParaRPr>
          </a:p>
          <a:p>
            <a:pPr algn="just"/>
            <a:endParaRPr lang="es-ES" altLang="es-ES" sz="1400" dirty="0" smtClean="0"/>
          </a:p>
        </p:txBody>
      </p:sp>
      <p:sp>
        <p:nvSpPr>
          <p:cNvPr id="21506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9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628800"/>
            <a:ext cx="8511480" cy="432048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rgbClr val="003399"/>
                </a:solidFill>
              </a:rPr>
              <a:t>DOMINIO FÍSICO</a:t>
            </a:r>
            <a:r>
              <a:rPr lang="es-ES_tradnl" altLang="es-ES" dirty="0" smtClean="0">
                <a:solidFill>
                  <a:srgbClr val="003399"/>
                </a:solidFill>
              </a:rPr>
              <a:t>:</a:t>
            </a:r>
            <a:endParaRPr lang="es-ES_tradnl" altLang="es-ES" dirty="0" smtClean="0">
              <a:solidFill>
                <a:srgbClr val="003399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Es </a:t>
            </a:r>
            <a:r>
              <a:rPr lang="es-ES_tradnl" altLang="es-ES" dirty="0" smtClean="0">
                <a:solidFill>
                  <a:srgbClr val="003399"/>
                </a:solidFill>
              </a:rPr>
              <a:t>una parte de la física definida por la naturaleza de los fenómenos que estudia y por la manera de estudiarlos. Ejemplos: Dinámica, Fluidos, Termodinámica.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Un dominio físico estará caracterizado por un conjunto de magnitudes y ecuaciones que las relacionan.</a:t>
            </a:r>
          </a:p>
          <a:p>
            <a:pPr marL="914400" lvl="2" indent="0" algn="just">
              <a:buFontTx/>
              <a:buNone/>
            </a:pPr>
            <a:r>
              <a:rPr lang="es-ES_tradnl" altLang="es-ES" sz="2200" b="1" dirty="0" smtClean="0">
                <a:solidFill>
                  <a:srgbClr val="FF0000"/>
                </a:solidFill>
              </a:rPr>
              <a:t>Magnitudes</a:t>
            </a:r>
            <a:r>
              <a:rPr lang="es-ES_tradnl" altLang="es-ES" sz="2200" dirty="0" smtClean="0">
                <a:solidFill>
                  <a:srgbClr val="FF0000"/>
                </a:solidFill>
              </a:rPr>
              <a:t> </a:t>
            </a:r>
            <a:r>
              <a:rPr lang="es-ES_tradnl" altLang="es-ES" sz="2200" b="1" dirty="0" smtClean="0">
                <a:solidFill>
                  <a:srgbClr val="FF0000"/>
                </a:solidFill>
              </a:rPr>
              <a:t>Fundamentales</a:t>
            </a:r>
            <a:r>
              <a:rPr lang="es-ES_tradnl" altLang="es-ES" sz="2200" dirty="0" smtClean="0">
                <a:solidFill>
                  <a:srgbClr val="0000FF"/>
                </a:solidFill>
              </a:rPr>
              <a:t>. </a:t>
            </a:r>
            <a:r>
              <a:rPr lang="es-ES_tradnl" altLang="es-ES" sz="2200" b="1" dirty="0" smtClean="0">
                <a:solidFill>
                  <a:srgbClr val="003399"/>
                </a:solidFill>
              </a:rPr>
              <a:t>Unidades Fundamentales</a:t>
            </a:r>
            <a:r>
              <a:rPr lang="es-ES_tradnl" altLang="es-ES" sz="2200" b="1" dirty="0" smtClean="0">
                <a:solidFill>
                  <a:srgbClr val="0000FF"/>
                </a:solidFill>
              </a:rPr>
              <a:t>. </a:t>
            </a:r>
            <a:endParaRPr lang="es-ES_tradnl" altLang="es-ES" sz="2200" dirty="0" smtClean="0">
              <a:solidFill>
                <a:srgbClr val="0000FF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El resto de magnitudes serán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b="1" dirty="0" smtClean="0">
                <a:solidFill>
                  <a:srgbClr val="FF0000"/>
                </a:solidFill>
              </a:rPr>
              <a:t>Magnitudes Derivadas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003399"/>
                </a:solidFill>
              </a:rPr>
              <a:t>y sus Unidades</a:t>
            </a:r>
            <a:r>
              <a:rPr lang="es-ES_tradnl" altLang="es-ES" b="1" dirty="0" smtClean="0">
                <a:solidFill>
                  <a:srgbClr val="003399"/>
                </a:solidFill>
              </a:rPr>
              <a:t> Derivadas</a:t>
            </a:r>
            <a:r>
              <a:rPr lang="es-ES_tradnl" altLang="es-ES" dirty="0" smtClean="0">
                <a:solidFill>
                  <a:srgbClr val="003399"/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b="1" dirty="0" smtClean="0">
                <a:solidFill>
                  <a:srgbClr val="FF0000"/>
                </a:solidFill>
              </a:rPr>
              <a:t>Sistema coherente de unidades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003399"/>
                </a:solidFill>
              </a:rPr>
              <a:t>de un dominio es el conjunto de unidades, fundamentales y derivadas acorde con el sistema de ecuaciones del dominio. </a:t>
            </a:r>
          </a:p>
          <a:p>
            <a:pPr algn="just"/>
            <a:endParaRPr lang="es-ES" altLang="es-ES" dirty="0" smtClean="0">
              <a:solidFill>
                <a:srgbClr val="000000"/>
              </a:solidFill>
            </a:endParaRPr>
          </a:p>
          <a:p>
            <a:pPr algn="just">
              <a:buFont typeface="Monotype Sorts" pitchFamily="2" charset="2"/>
              <a:buNone/>
            </a:pPr>
            <a:endParaRPr lang="es-ES" altLang="es-ES" dirty="0" smtClean="0">
              <a:solidFill>
                <a:srgbClr val="0000FF"/>
              </a:solidFill>
            </a:endParaRPr>
          </a:p>
        </p:txBody>
      </p:sp>
      <p:sp>
        <p:nvSpPr>
          <p:cNvPr id="22530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259632" y="332656"/>
            <a:ext cx="6868616" cy="983704"/>
          </a:xfrm>
          <a:prstGeom prst="rect">
            <a:avLst/>
          </a:prstGeom>
          <a:noFill/>
        </p:spPr>
        <p:txBody>
          <a:bodyPr vert="horz" lIns="92075" tIns="46038" rIns="92075" bIns="46038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</a:pPr>
            <a:r>
              <a:rPr kumimoji="0" lang="es-ES_tradnl" altLang="es-ES" sz="4000" dirty="0" smtClean="0">
                <a:solidFill>
                  <a:srgbClr val="008000"/>
                </a:solidFill>
              </a:rPr>
              <a:t>3.- Magnitudes Físicas</a:t>
            </a:r>
            <a:endParaRPr kumimoji="0" lang="es-ES" altLang="es-ES" sz="400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10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/>
            <a:endParaRPr lang="es-ES_tradnl" altLang="es-ES" dirty="0" smtClean="0">
              <a:solidFill>
                <a:srgbClr val="0000FF"/>
              </a:solidFill>
            </a:endParaRPr>
          </a:p>
          <a:p>
            <a:pPr algn="just"/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Sistema Internacional	</a:t>
            </a:r>
          </a:p>
          <a:p>
            <a:pPr lvl="2" algn="just"/>
            <a:r>
              <a:rPr lang="es-ES_tradnl" altLang="es-ES" sz="2400" dirty="0" smtClean="0">
                <a:solidFill>
                  <a:srgbClr val="003399"/>
                </a:solidFill>
              </a:rPr>
              <a:t>S.I.	    m  kg  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Sistema Cegesimal		</a:t>
            </a:r>
          </a:p>
          <a:p>
            <a:pPr lvl="2" algn="just"/>
            <a:r>
              <a:rPr lang="es-ES_tradnl" altLang="es-ES" sz="2400" dirty="0" smtClean="0">
                <a:solidFill>
                  <a:srgbClr val="003399"/>
                </a:solidFill>
              </a:rPr>
              <a:t>CGS.   cm g  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Sistema Técnico		</a:t>
            </a:r>
          </a:p>
          <a:p>
            <a:pPr lvl="2"/>
            <a:r>
              <a:rPr lang="es-ES_tradnl" altLang="es-ES" sz="2400" dirty="0" smtClean="0">
                <a:solidFill>
                  <a:srgbClr val="003399"/>
                </a:solidFill>
              </a:rPr>
              <a:t>MKS.    m  </a:t>
            </a:r>
            <a:r>
              <a:rPr lang="es-ES_tradnl" altLang="es-ES" sz="2400" dirty="0" err="1" smtClean="0">
                <a:solidFill>
                  <a:srgbClr val="003399"/>
                </a:solidFill>
              </a:rPr>
              <a:t>kp</a:t>
            </a:r>
            <a:r>
              <a:rPr lang="es-ES_tradnl" altLang="es-ES" sz="2400" dirty="0" smtClean="0">
                <a:solidFill>
                  <a:srgbClr val="003399"/>
                </a:solidFill>
              </a:rPr>
              <a:t>  s</a:t>
            </a:r>
            <a:endParaRPr lang="es-ES" altLang="es-ES" sz="2400" dirty="0" smtClean="0">
              <a:solidFill>
                <a:srgbClr val="0000FF"/>
              </a:solidFill>
            </a:endParaRPr>
          </a:p>
        </p:txBody>
      </p:sp>
      <p:sp>
        <p:nvSpPr>
          <p:cNvPr id="23554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graphicFrame>
        <p:nvGraphicFramePr>
          <p:cNvPr id="38926" name="Object 14"/>
          <p:cNvGraphicFramePr>
            <a:graphicFrameLocks noChangeAspect="1"/>
          </p:cNvGraphicFramePr>
          <p:nvPr/>
        </p:nvGraphicFramePr>
        <p:xfrm>
          <a:off x="4311650" y="1905000"/>
          <a:ext cx="3613150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Documento" r:id="rId3" imgW="3616452" imgH="4079748" progId="Word.Document.8">
                  <p:embed/>
                </p:oleObj>
              </mc:Choice>
              <mc:Fallback>
                <p:oleObj name="Documento" r:id="rId3" imgW="3616452" imgH="4079748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1650" y="1905000"/>
                        <a:ext cx="3613150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332656"/>
            <a:ext cx="6868616" cy="983704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3.- Magnitudes Físicas</a:t>
            </a:r>
            <a:endParaRPr lang="es-ES" altLang="es-ES" sz="400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11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868616" cy="983704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4.- Análisis Dimensional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Es una ecuación algebraica que define la unidad de la magnitud en función de las unidades de las magnitudes fundamentales.</a:t>
            </a:r>
          </a:p>
          <a:p>
            <a:pPr lvl="2" algn="just"/>
            <a:r>
              <a:rPr lang="es-ES_tradnl" altLang="es-ES" sz="2000" dirty="0" smtClean="0">
                <a:solidFill>
                  <a:srgbClr val="003399"/>
                </a:solidFill>
              </a:rPr>
              <a:t>[L] -- representación dimensional de  longitud</a:t>
            </a:r>
          </a:p>
          <a:p>
            <a:pPr lvl="2" algn="just"/>
            <a:r>
              <a:rPr lang="es-ES_tradnl" altLang="es-ES" sz="2000" dirty="0" smtClean="0">
                <a:solidFill>
                  <a:srgbClr val="003399"/>
                </a:solidFill>
              </a:rPr>
              <a:t>[M] -- representación dimensional de  masa</a:t>
            </a:r>
          </a:p>
          <a:p>
            <a:pPr lvl="2" algn="just"/>
            <a:r>
              <a:rPr lang="es-ES_tradnl" altLang="es-ES" sz="2000" dirty="0" smtClean="0">
                <a:solidFill>
                  <a:srgbClr val="003399"/>
                </a:solidFill>
              </a:rPr>
              <a:t>[T] -- representación dimensional del tiempo</a:t>
            </a:r>
          </a:p>
          <a:p>
            <a:pPr lvl="2" algn="just"/>
            <a:r>
              <a:rPr lang="es-ES_tradnl" altLang="es-ES" sz="2000" dirty="0" smtClean="0">
                <a:solidFill>
                  <a:srgbClr val="003399"/>
                </a:solidFill>
              </a:rPr>
              <a:t>[A] -- representación dimensional de la intensidad de corriente</a:t>
            </a:r>
            <a:endParaRPr lang="es-ES_tradnl" altLang="es-ES" dirty="0" smtClean="0">
              <a:solidFill>
                <a:srgbClr val="003399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err="1" smtClean="0">
                <a:solidFill>
                  <a:srgbClr val="003399"/>
                </a:solidFill>
              </a:rPr>
              <a:t>Ec</a:t>
            </a:r>
            <a:r>
              <a:rPr lang="es-ES_tradnl" altLang="es-ES" dirty="0" smtClean="0">
                <a:solidFill>
                  <a:srgbClr val="003399"/>
                </a:solidFill>
              </a:rPr>
              <a:t>. dimensional de una magnitud C:   [C]= [L</a:t>
            </a:r>
            <a:r>
              <a:rPr lang="es-ES_tradnl" altLang="es-ES" baseline="30000" dirty="0" smtClean="0">
                <a:solidFill>
                  <a:srgbClr val="003399"/>
                </a:solidFill>
                <a:sym typeface="Symbol" pitchFamily="18" charset="2"/>
              </a:rPr>
              <a:t></a:t>
            </a:r>
            <a:r>
              <a:rPr lang="es-ES_tradnl" altLang="es-ES" dirty="0" smtClean="0">
                <a:solidFill>
                  <a:srgbClr val="003399"/>
                </a:solidFill>
              </a:rPr>
              <a:t> M</a:t>
            </a:r>
            <a:r>
              <a:rPr lang="es-ES_tradnl" altLang="es-ES" baseline="30000" dirty="0" smtClean="0">
                <a:solidFill>
                  <a:srgbClr val="003399"/>
                </a:solidFill>
                <a:sym typeface="Symbol" pitchFamily="18" charset="2"/>
              </a:rPr>
              <a:t></a:t>
            </a:r>
            <a:r>
              <a:rPr lang="es-ES_tradnl" altLang="es-ES" dirty="0" smtClean="0">
                <a:solidFill>
                  <a:srgbClr val="003399"/>
                </a:solidFill>
              </a:rPr>
              <a:t> T</a:t>
            </a:r>
            <a:r>
              <a:rPr lang="es-ES_tradnl" altLang="es-ES" baseline="30000" dirty="0" smtClean="0">
                <a:solidFill>
                  <a:srgbClr val="003399"/>
                </a:solidFill>
                <a:sym typeface="Symbol" pitchFamily="18" charset="2"/>
              </a:rPr>
              <a:t></a:t>
            </a:r>
            <a:r>
              <a:rPr lang="es-ES_tradnl" altLang="es-ES" dirty="0" smtClean="0">
                <a:solidFill>
                  <a:srgbClr val="003399"/>
                </a:solidFill>
              </a:rPr>
              <a:t>] </a:t>
            </a:r>
          </a:p>
          <a:p>
            <a:pPr lvl="1" algn="just"/>
            <a:r>
              <a:rPr lang="es-ES_tradnl" altLang="es-ES" dirty="0" smtClean="0">
                <a:solidFill>
                  <a:srgbClr val="003399"/>
                </a:solidFill>
              </a:rPr>
              <a:t>los exponentes se llaman exponentes dimensionales.</a:t>
            </a:r>
          </a:p>
          <a:p>
            <a:pPr lvl="2"/>
            <a:r>
              <a:rPr lang="es-ES_tradnl" altLang="es-ES" sz="2000" dirty="0" smtClean="0">
                <a:solidFill>
                  <a:srgbClr val="000000"/>
                </a:solidFill>
              </a:rPr>
              <a:t>Ejemplo:	 [v] = [LT</a:t>
            </a:r>
            <a:r>
              <a:rPr lang="es-ES_tradnl" altLang="es-ES" sz="2000" baseline="30000" dirty="0" smtClean="0">
                <a:solidFill>
                  <a:srgbClr val="000000"/>
                </a:solidFill>
              </a:rPr>
              <a:t>-1</a:t>
            </a:r>
            <a:r>
              <a:rPr lang="es-ES_tradnl" altLang="es-ES" sz="2000" dirty="0" smtClean="0">
                <a:solidFill>
                  <a:srgbClr val="000000"/>
                </a:solidFill>
              </a:rPr>
              <a:t>]</a:t>
            </a:r>
            <a:endParaRPr lang="es-ES" altLang="es-ES" sz="2000" dirty="0" smtClean="0"/>
          </a:p>
        </p:txBody>
      </p:sp>
      <p:sp>
        <p:nvSpPr>
          <p:cNvPr id="24578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12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800"/>
            <a:ext cx="7927032" cy="468052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Para encontrar la ecuación dimensional de una magnitud:</a:t>
            </a:r>
          </a:p>
          <a:p>
            <a:pPr lvl="2" algn="just"/>
            <a:r>
              <a:rPr lang="es-ES_tradnl" altLang="es-ES" sz="2000" dirty="0" smtClean="0">
                <a:solidFill>
                  <a:srgbClr val="003399"/>
                </a:solidFill>
              </a:rPr>
              <a:t>Se escribe primero la ecuación de definición. </a:t>
            </a:r>
          </a:p>
          <a:p>
            <a:pPr lvl="2" algn="just"/>
            <a:r>
              <a:rPr lang="es-ES_tradnl" altLang="es-ES" sz="2000" dirty="0" smtClean="0">
                <a:solidFill>
                  <a:srgbClr val="003399"/>
                </a:solidFill>
              </a:rPr>
              <a:t>Por sustituciones sucesivas se expresa la ecuación en función de las magnitudes fundamentales.</a:t>
            </a:r>
          </a:p>
          <a:p>
            <a:pPr lvl="2" algn="just"/>
            <a:r>
              <a:rPr lang="es-ES_tradnl" altLang="es-ES" sz="2000" dirty="0" smtClean="0">
                <a:solidFill>
                  <a:srgbClr val="003399"/>
                </a:solidFill>
              </a:rPr>
              <a:t>Por último se sustituyen los símbolos normales por la representación dimensional de cada magnitud y se pone la ecuación en forma canónica.</a:t>
            </a:r>
          </a:p>
          <a:p>
            <a:pPr lvl="3" algn="just"/>
            <a:r>
              <a:rPr lang="es-ES_tradnl" altLang="es-ES" sz="2000" dirty="0" smtClean="0">
                <a:solidFill>
                  <a:srgbClr val="000000"/>
                </a:solidFill>
              </a:rPr>
              <a:t>Ejemplo:	  F = </a:t>
            </a:r>
            <a:r>
              <a:rPr lang="es-ES_tradnl" altLang="es-ES" sz="2000" dirty="0" err="1" smtClean="0">
                <a:solidFill>
                  <a:srgbClr val="000000"/>
                </a:solidFill>
              </a:rPr>
              <a:t>ma</a:t>
            </a:r>
            <a:r>
              <a:rPr lang="es-ES_tradnl" altLang="es-ES" sz="2000" dirty="0" smtClean="0">
                <a:solidFill>
                  <a:srgbClr val="000000"/>
                </a:solidFill>
              </a:rPr>
              <a:t>	      [F] = [m v/t] = [M LT</a:t>
            </a:r>
            <a:r>
              <a:rPr lang="es-ES_tradnl" altLang="es-ES" sz="2000" baseline="30000" dirty="0" smtClean="0">
                <a:solidFill>
                  <a:srgbClr val="000000"/>
                </a:solidFill>
              </a:rPr>
              <a:t>-2</a:t>
            </a:r>
            <a:r>
              <a:rPr lang="es-ES_tradnl" altLang="es-ES" sz="2000" dirty="0" smtClean="0">
                <a:solidFill>
                  <a:srgbClr val="000000"/>
                </a:solidFill>
              </a:rPr>
              <a:t>]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Si una magnitud tiene todos sus exponentes iguales a cero se dice que no tiene dimensiones es</a:t>
            </a:r>
            <a:r>
              <a:rPr lang="es-ES_tradnl" altLang="es-ES" dirty="0" smtClean="0">
                <a:solidFill>
                  <a:srgbClr val="0000FF"/>
                </a:solidFill>
              </a:rPr>
              <a:t> </a:t>
            </a:r>
            <a:r>
              <a:rPr lang="es-ES_tradnl" altLang="es-ES" dirty="0" smtClean="0">
                <a:solidFill>
                  <a:srgbClr val="FF0000"/>
                </a:solidFill>
              </a:rPr>
              <a:t>adimensional</a:t>
            </a:r>
            <a:r>
              <a:rPr lang="es-ES_tradnl" altLang="es-ES" dirty="0" smtClean="0">
                <a:solidFill>
                  <a:srgbClr val="0000FF"/>
                </a:solidFill>
              </a:rPr>
              <a:t>.</a:t>
            </a:r>
            <a:endParaRPr lang="es-ES" altLang="es-ES" dirty="0" smtClean="0">
              <a:solidFill>
                <a:srgbClr val="0000FF"/>
              </a:solidFill>
            </a:endParaRP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25602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868616" cy="983704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4.- Análisis Dimensional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13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Para calcular la ecuación (salvo factores adimensionales) de un fenómeno físico con análisis dimensional haremos lo siguiente:</a:t>
            </a: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3399"/>
                </a:solidFill>
              </a:rPr>
              <a:t>	 - Se escribe la ecuación algebraica que relacione las magnitudes que intervienen en el fenómeno, utilizando exponentes indeterminados:</a:t>
            </a: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00FF"/>
                </a:solidFill>
              </a:rPr>
              <a:t>			</a:t>
            </a:r>
            <a:r>
              <a:rPr lang="es-ES_tradnl" altLang="es-ES" dirty="0" smtClean="0">
                <a:solidFill>
                  <a:srgbClr val="000000"/>
                </a:solidFill>
              </a:rPr>
              <a:t>Péndulo simple:   </a:t>
            </a:r>
            <a:r>
              <a:rPr lang="es-ES_tradnl" altLang="es-ES" sz="2400" dirty="0" smtClean="0">
                <a:solidFill>
                  <a:srgbClr val="000000"/>
                </a:solidFill>
              </a:rPr>
              <a:t>T = k  l</a:t>
            </a:r>
            <a:r>
              <a:rPr lang="es-ES_tradnl" altLang="es-ES" sz="2400" baseline="30000" dirty="0" smtClean="0">
                <a:solidFill>
                  <a:srgbClr val="000000"/>
                </a:solidFill>
                <a:sym typeface="Symbol" pitchFamily="18" charset="2"/>
              </a:rPr>
              <a:t></a:t>
            </a:r>
            <a:r>
              <a:rPr lang="es-ES_tradnl" altLang="es-ES" sz="2400" dirty="0" smtClean="0">
                <a:solidFill>
                  <a:srgbClr val="000000"/>
                </a:solidFill>
              </a:rPr>
              <a:t> g</a:t>
            </a:r>
            <a:r>
              <a:rPr lang="es-ES_tradnl" altLang="es-ES" sz="2400" baseline="30000" dirty="0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s-ES_tradnl" altLang="es-ES" sz="2400" dirty="0" smtClean="0">
                <a:solidFill>
                  <a:srgbClr val="000000"/>
                </a:solidFill>
              </a:rPr>
              <a:t> m</a:t>
            </a:r>
            <a:r>
              <a:rPr lang="es-ES_tradnl" altLang="es-ES" sz="2400" baseline="30000" dirty="0" smtClean="0">
                <a:solidFill>
                  <a:srgbClr val="000000"/>
                </a:solidFill>
                <a:sym typeface="Symbol" pitchFamily="18" charset="2"/>
              </a:rPr>
              <a:t></a:t>
            </a:r>
            <a:endParaRPr lang="es-ES_tradnl" altLang="es-ES" dirty="0" smtClean="0">
              <a:solidFill>
                <a:srgbClr val="0000FF"/>
              </a:solidFill>
            </a:endParaRP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00FF"/>
                </a:solidFill>
              </a:rPr>
              <a:t>	 </a:t>
            </a:r>
            <a:r>
              <a:rPr lang="es-ES_tradnl" altLang="es-ES" dirty="0" smtClean="0">
                <a:solidFill>
                  <a:srgbClr val="003399"/>
                </a:solidFill>
              </a:rPr>
              <a:t>- Se escribe el sistema de ecuaciones con los exponentes desconocidos como resultado de imponer la condición de homogeneidad dimensional a la ecuación:</a:t>
            </a:r>
          </a:p>
          <a:p>
            <a:pPr algn="just">
              <a:buFont typeface="Monotype Sorts" pitchFamily="2" charset="2"/>
              <a:buNone/>
            </a:pPr>
            <a:endParaRPr lang="es-ES_tradnl" altLang="es-ES" sz="1000" dirty="0" smtClean="0">
              <a:solidFill>
                <a:srgbClr val="0000FF"/>
              </a:solidFill>
            </a:endParaRP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0000"/>
                </a:solidFill>
              </a:rPr>
              <a:t>      [T] = L</a:t>
            </a:r>
            <a:r>
              <a:rPr lang="es-ES_tradnl" altLang="es-ES" baseline="30000" dirty="0" smtClean="0">
                <a:solidFill>
                  <a:srgbClr val="000000"/>
                </a:solidFill>
                <a:sym typeface="Symbol" pitchFamily="18" charset="2"/>
              </a:rPr>
              <a:t></a:t>
            </a:r>
            <a:r>
              <a:rPr lang="es-ES_tradnl" altLang="es-ES" dirty="0" smtClean="0">
                <a:solidFill>
                  <a:srgbClr val="000000"/>
                </a:solidFill>
              </a:rPr>
              <a:t> (LT</a:t>
            </a:r>
            <a:r>
              <a:rPr lang="es-ES_tradnl" altLang="es-ES" baseline="30000" dirty="0" smtClean="0">
                <a:solidFill>
                  <a:srgbClr val="000000"/>
                </a:solidFill>
              </a:rPr>
              <a:t>-2</a:t>
            </a:r>
            <a:r>
              <a:rPr lang="es-ES_tradnl" altLang="es-ES" dirty="0" smtClean="0">
                <a:solidFill>
                  <a:srgbClr val="000000"/>
                </a:solidFill>
              </a:rPr>
              <a:t>)</a:t>
            </a:r>
            <a:r>
              <a:rPr lang="es-ES_tradnl" altLang="es-ES" baseline="30000" dirty="0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s-ES_tradnl" altLang="es-ES" dirty="0" smtClean="0">
                <a:solidFill>
                  <a:srgbClr val="000000"/>
                </a:solidFill>
              </a:rPr>
              <a:t>  = L</a:t>
            </a:r>
            <a:r>
              <a:rPr lang="es-ES_tradnl" altLang="es-ES" baseline="30000" dirty="0" smtClean="0">
                <a:solidFill>
                  <a:srgbClr val="000000"/>
                </a:solidFill>
                <a:sym typeface="Symbol" pitchFamily="18" charset="2"/>
              </a:rPr>
              <a:t></a:t>
            </a:r>
            <a:r>
              <a:rPr lang="es-ES_tradnl" altLang="es-ES" baseline="30000" dirty="0" smtClean="0">
                <a:solidFill>
                  <a:srgbClr val="000000"/>
                </a:solidFill>
              </a:rPr>
              <a:t>+</a:t>
            </a:r>
            <a:r>
              <a:rPr lang="es-ES_tradnl" altLang="es-ES" baseline="30000" dirty="0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s-ES_tradnl" altLang="es-ES" dirty="0" smtClean="0">
                <a:solidFill>
                  <a:srgbClr val="000000"/>
                </a:solidFill>
              </a:rPr>
              <a:t> T</a:t>
            </a:r>
            <a:r>
              <a:rPr lang="es-ES_tradnl" altLang="es-ES" baseline="30000" dirty="0" smtClean="0">
                <a:solidFill>
                  <a:srgbClr val="000000"/>
                </a:solidFill>
              </a:rPr>
              <a:t>-2</a:t>
            </a:r>
            <a:r>
              <a:rPr lang="es-ES_tradnl" altLang="es-ES" baseline="30000" dirty="0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s-ES_tradnl" altLang="es-ES" dirty="0" smtClean="0">
                <a:solidFill>
                  <a:srgbClr val="000000"/>
                </a:solidFill>
              </a:rPr>
              <a:t> M</a:t>
            </a:r>
            <a:r>
              <a:rPr lang="es-ES_tradnl" altLang="es-ES" baseline="30000" dirty="0" smtClean="0">
                <a:solidFill>
                  <a:srgbClr val="000000"/>
                </a:solidFill>
                <a:sym typeface="Symbol" pitchFamily="18" charset="2"/>
              </a:rPr>
              <a:t></a:t>
            </a:r>
            <a:endParaRPr lang="es-ES_tradnl" altLang="es-ES" dirty="0" smtClean="0">
              <a:solidFill>
                <a:srgbClr val="000000"/>
              </a:solidFill>
            </a:endParaRP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0000"/>
                </a:solidFill>
              </a:rPr>
              <a:t>         0 = 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</a:t>
            </a:r>
            <a:r>
              <a:rPr lang="es-ES_tradnl" altLang="es-ES" dirty="0" smtClean="0">
                <a:solidFill>
                  <a:srgbClr val="000000"/>
                </a:solidFill>
              </a:rPr>
              <a:t> + 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s-ES_tradnl" altLang="es-ES" dirty="0" smtClean="0">
                <a:solidFill>
                  <a:srgbClr val="000000"/>
                </a:solidFill>
              </a:rPr>
              <a:t>;  1 = -2 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s-ES_tradnl" altLang="es-ES" dirty="0" smtClean="0">
                <a:solidFill>
                  <a:srgbClr val="000000"/>
                </a:solidFill>
              </a:rPr>
              <a:t>;  0 = 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</a:t>
            </a:r>
            <a:r>
              <a:rPr lang="es-ES_tradnl" altLang="es-ES" dirty="0" smtClean="0">
                <a:solidFill>
                  <a:srgbClr val="000000"/>
                </a:solidFill>
              </a:rPr>
              <a:t>	   </a:t>
            </a:r>
          </a:p>
          <a:p>
            <a:pPr algn="just">
              <a:buFont typeface="Monotype Sorts" pitchFamily="2" charset="2"/>
              <a:buNone/>
            </a:pPr>
            <a:r>
              <a:rPr lang="es-ES_tradnl" altLang="es-ES" dirty="0" smtClean="0">
                <a:solidFill>
                  <a:srgbClr val="000000"/>
                </a:solidFill>
              </a:rPr>
              <a:t>      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es-ES_tradnl" altLang="es-ES" dirty="0" smtClean="0">
                <a:solidFill>
                  <a:srgbClr val="000000"/>
                </a:solidFill>
              </a:rPr>
              <a:t>	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</a:t>
            </a:r>
            <a:r>
              <a:rPr lang="es-ES_tradnl" altLang="es-ES" dirty="0" smtClean="0">
                <a:solidFill>
                  <a:srgbClr val="000000"/>
                </a:solidFill>
              </a:rPr>
              <a:t> = 1/2;  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</a:t>
            </a:r>
            <a:r>
              <a:rPr lang="es-ES_tradnl" altLang="es-ES" dirty="0" smtClean="0">
                <a:solidFill>
                  <a:srgbClr val="000000"/>
                </a:solidFill>
              </a:rPr>
              <a:t> = -1/2;  </a:t>
            </a:r>
            <a:r>
              <a:rPr lang="es-ES_tradnl" altLang="es-ES" dirty="0" smtClean="0">
                <a:solidFill>
                  <a:srgbClr val="000000"/>
                </a:solidFill>
                <a:sym typeface="Symbol" pitchFamily="18" charset="2"/>
              </a:rPr>
              <a:t></a:t>
            </a:r>
            <a:r>
              <a:rPr lang="es-ES_tradnl" altLang="es-ES" dirty="0" smtClean="0">
                <a:solidFill>
                  <a:srgbClr val="000000"/>
                </a:solidFill>
              </a:rPr>
              <a:t> = 0</a:t>
            </a:r>
          </a:p>
          <a:p>
            <a:pPr algn="just"/>
            <a:endParaRPr lang="es-ES_tradnl" altLang="es-ES" dirty="0" smtClean="0">
              <a:solidFill>
                <a:srgbClr val="000000"/>
              </a:solidFill>
            </a:endParaRPr>
          </a:p>
          <a:p>
            <a:pPr lvl="3" algn="just"/>
            <a:endParaRPr lang="es-ES" altLang="es-ES" dirty="0" smtClean="0"/>
          </a:p>
        </p:txBody>
      </p:sp>
      <p:sp>
        <p:nvSpPr>
          <p:cNvPr id="26626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5257800" y="4760913"/>
          <a:ext cx="2590800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cuación" r:id="rId3" imgW="1308100" imgH="520700" progId="Equation.3">
                  <p:embed/>
                </p:oleObj>
              </mc:Choice>
              <mc:Fallback>
                <p:oleObj name="Ecuación" r:id="rId3" imgW="1308100" imgH="520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760913"/>
                        <a:ext cx="2590800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60648"/>
            <a:ext cx="6868616" cy="983704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4.- Análisis Dimensional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14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332656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828800"/>
            <a:ext cx="4073525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Definición operacional de Vector: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lvl="2" algn="just">
              <a:buFont typeface="Wingdings" panose="05000000000000000000" pitchFamily="2" charset="2"/>
              <a:buChar char="Ø"/>
              <a:defRPr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marL="914400" lvl="2" indent="0" algn="just">
              <a:buFontTx/>
              <a:buNone/>
              <a:defRPr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marL="914400" lvl="2" indent="0" algn="just">
              <a:buFontTx/>
              <a:buNone/>
              <a:defRPr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Definición referencial de Vector (Sistema de Referencia)</a:t>
            </a:r>
          </a:p>
        </p:txBody>
      </p:sp>
      <p:graphicFrame>
        <p:nvGraphicFramePr>
          <p:cNvPr id="62468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419588707"/>
              </p:ext>
            </p:extLst>
          </p:nvPr>
        </p:nvGraphicFramePr>
        <p:xfrm>
          <a:off x="1375866" y="2789684"/>
          <a:ext cx="33845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3" name="Ecuación" r:id="rId3" imgW="1651000" imgH="241300" progId="Equation.3">
                  <p:embed/>
                </p:oleObj>
              </mc:Choice>
              <mc:Fallback>
                <p:oleObj name="Ecuación" r:id="rId3" imgW="1651000" imgH="241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5866" y="2789684"/>
                        <a:ext cx="33845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1237" name="Object 6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771102756"/>
              </p:ext>
            </p:extLst>
          </p:nvPr>
        </p:nvGraphicFramePr>
        <p:xfrm>
          <a:off x="1835473" y="3429000"/>
          <a:ext cx="2376487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4" name="Ecuación" r:id="rId5" imgW="1155700" imgH="330200" progId="Equation.3">
                  <p:embed/>
                </p:oleObj>
              </mc:Choice>
              <mc:Fallback>
                <p:oleObj name="Ecuación" r:id="rId5" imgW="1155700" imgH="330200" progId="Equation.3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473" y="3429000"/>
                        <a:ext cx="2376487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0" name="6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grpSp>
        <p:nvGrpSpPr>
          <p:cNvPr id="27655" name="Group 5"/>
          <p:cNvGrpSpPr>
            <a:grpSpLocks/>
          </p:cNvGrpSpPr>
          <p:nvPr/>
        </p:nvGrpSpPr>
        <p:grpSpPr bwMode="auto">
          <a:xfrm>
            <a:off x="4760416" y="1556792"/>
            <a:ext cx="3556000" cy="1816100"/>
            <a:chOff x="1440" y="984"/>
            <a:chExt cx="2240" cy="1144"/>
          </a:xfrm>
        </p:grpSpPr>
        <p:grpSp>
          <p:nvGrpSpPr>
            <p:cNvPr id="27693" name="Group 54"/>
            <p:cNvGrpSpPr>
              <a:grpSpLocks/>
            </p:cNvGrpSpPr>
            <p:nvPr/>
          </p:nvGrpSpPr>
          <p:grpSpPr bwMode="auto">
            <a:xfrm>
              <a:off x="1528" y="1242"/>
              <a:ext cx="1568" cy="534"/>
              <a:chOff x="1528" y="1242"/>
              <a:chExt cx="1568" cy="534"/>
            </a:xfrm>
          </p:grpSpPr>
          <p:sp>
            <p:nvSpPr>
              <p:cNvPr id="27701" name="Line 12"/>
              <p:cNvSpPr>
                <a:spLocks noChangeShapeType="1"/>
              </p:cNvSpPr>
              <p:nvPr/>
            </p:nvSpPr>
            <p:spPr bwMode="auto">
              <a:xfrm flipV="1">
                <a:off x="1528" y="1272"/>
                <a:ext cx="1568" cy="5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27702" name="Group 47"/>
              <p:cNvGrpSpPr>
                <a:grpSpLocks/>
              </p:cNvGrpSpPr>
              <p:nvPr/>
            </p:nvGrpSpPr>
            <p:grpSpPr bwMode="auto">
              <a:xfrm>
                <a:off x="1966" y="1242"/>
                <a:ext cx="201" cy="288"/>
                <a:chOff x="1966" y="1242"/>
                <a:chExt cx="201" cy="288"/>
              </a:xfrm>
            </p:grpSpPr>
            <p:sp>
              <p:nvSpPr>
                <p:cNvPr id="27703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966" y="1242"/>
                  <a:ext cx="20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s-ES" altLang="es-ES" sz="2400" b="1">
                      <a:solidFill>
                        <a:srgbClr val="FF3300"/>
                      </a:solidFill>
                    </a:rPr>
                    <a:t>r</a:t>
                  </a:r>
                </a:p>
              </p:txBody>
            </p:sp>
            <p:sp>
              <p:nvSpPr>
                <p:cNvPr id="27704" name="Line 46"/>
                <p:cNvSpPr>
                  <a:spLocks noChangeShapeType="1"/>
                </p:cNvSpPr>
                <p:nvPr/>
              </p:nvSpPr>
              <p:spPr bwMode="auto">
                <a:xfrm>
                  <a:off x="2024" y="1328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</p:grpSp>
        <p:sp>
          <p:nvSpPr>
            <p:cNvPr id="27694" name="Line 13"/>
            <p:cNvSpPr>
              <a:spLocks noChangeShapeType="1"/>
            </p:cNvSpPr>
            <p:nvPr/>
          </p:nvSpPr>
          <p:spPr bwMode="auto">
            <a:xfrm flipV="1">
              <a:off x="1512" y="1080"/>
              <a:ext cx="2168" cy="6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grpSp>
          <p:nvGrpSpPr>
            <p:cNvPr id="27695" name="Group 55"/>
            <p:cNvGrpSpPr>
              <a:grpSpLocks/>
            </p:cNvGrpSpPr>
            <p:nvPr/>
          </p:nvGrpSpPr>
          <p:grpSpPr bwMode="auto">
            <a:xfrm>
              <a:off x="1440" y="984"/>
              <a:ext cx="1744" cy="1144"/>
              <a:chOff x="1440" y="984"/>
              <a:chExt cx="1744" cy="1144"/>
            </a:xfrm>
          </p:grpSpPr>
          <p:sp>
            <p:nvSpPr>
              <p:cNvPr id="27699" name="Line 14"/>
              <p:cNvSpPr>
                <a:spLocks noChangeShapeType="1"/>
              </p:cNvSpPr>
              <p:nvPr/>
            </p:nvSpPr>
            <p:spPr bwMode="auto">
              <a:xfrm>
                <a:off x="1440" y="1528"/>
                <a:ext cx="176" cy="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7700" name="Line 15"/>
              <p:cNvSpPr>
                <a:spLocks noChangeShapeType="1"/>
              </p:cNvSpPr>
              <p:nvPr/>
            </p:nvSpPr>
            <p:spPr bwMode="auto">
              <a:xfrm>
                <a:off x="3008" y="984"/>
                <a:ext cx="176" cy="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7696" name="Group 18"/>
            <p:cNvGrpSpPr>
              <a:grpSpLocks/>
            </p:cNvGrpSpPr>
            <p:nvPr/>
          </p:nvGrpSpPr>
          <p:grpSpPr bwMode="auto">
            <a:xfrm>
              <a:off x="2840" y="1112"/>
              <a:ext cx="464" cy="400"/>
              <a:chOff x="1720" y="928"/>
              <a:chExt cx="464" cy="400"/>
            </a:xfrm>
          </p:grpSpPr>
          <p:sp>
            <p:nvSpPr>
              <p:cNvPr id="27697" name="Oval 16"/>
              <p:cNvSpPr>
                <a:spLocks noChangeArrowheads="1"/>
              </p:cNvSpPr>
              <p:nvPr/>
            </p:nvSpPr>
            <p:spPr bwMode="auto">
              <a:xfrm>
                <a:off x="1720" y="928"/>
                <a:ext cx="464" cy="400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endParaRPr kumimoji="0" lang="es-ES" altLang="es-ES" sz="2400">
                  <a:solidFill>
                    <a:srgbClr val="FF3300"/>
                  </a:solidFill>
                </a:endParaRPr>
              </a:p>
            </p:txBody>
          </p:sp>
          <p:sp>
            <p:nvSpPr>
              <p:cNvPr id="27698" name="AutoShape 17"/>
              <p:cNvSpPr>
                <a:spLocks noChangeArrowheads="1"/>
              </p:cNvSpPr>
              <p:nvPr/>
            </p:nvSpPr>
            <p:spPr bwMode="auto">
              <a:xfrm rot="-1049279">
                <a:off x="1736" y="1040"/>
                <a:ext cx="296" cy="152"/>
              </a:xfrm>
              <a:prstGeom prst="rightArrow">
                <a:avLst>
                  <a:gd name="adj1" fmla="val 50000"/>
                  <a:gd name="adj2" fmla="val 48684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endParaRPr kumimoji="0" lang="es-ES" altLang="es-ES" sz="2400">
                  <a:solidFill>
                    <a:srgbClr val="FF3300"/>
                  </a:solidFill>
                </a:endParaRPr>
              </a:p>
            </p:txBody>
          </p:sp>
        </p:grpSp>
      </p:grpSp>
      <p:grpSp>
        <p:nvGrpSpPr>
          <p:cNvPr id="27656" name="2 Grupo"/>
          <p:cNvGrpSpPr>
            <a:grpSpLocks/>
          </p:cNvGrpSpPr>
          <p:nvPr/>
        </p:nvGrpSpPr>
        <p:grpSpPr bwMode="auto">
          <a:xfrm>
            <a:off x="5292725" y="3540274"/>
            <a:ext cx="3167063" cy="2913062"/>
            <a:chOff x="5077345" y="3141663"/>
            <a:chExt cx="3167063" cy="2913062"/>
          </a:xfrm>
        </p:grpSpPr>
        <p:sp>
          <p:nvSpPr>
            <p:cNvPr id="27658" name="AutoShape 56"/>
            <p:cNvSpPr>
              <a:spLocks noChangeArrowheads="1"/>
            </p:cNvSpPr>
            <p:nvPr/>
          </p:nvSpPr>
          <p:spPr bwMode="auto">
            <a:xfrm>
              <a:off x="5077345" y="3213100"/>
              <a:ext cx="3167063" cy="28098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endParaRPr kumimoji="0" lang="es-ES" altLang="es-ES" sz="2400">
                <a:solidFill>
                  <a:srgbClr val="FF3300"/>
                </a:solidFill>
              </a:endParaRPr>
            </a:p>
          </p:txBody>
        </p:sp>
        <p:grpSp>
          <p:nvGrpSpPr>
            <p:cNvPr id="27659" name="Group 22"/>
            <p:cNvGrpSpPr>
              <a:grpSpLocks/>
            </p:cNvGrpSpPr>
            <p:nvPr/>
          </p:nvGrpSpPr>
          <p:grpSpPr bwMode="auto">
            <a:xfrm>
              <a:off x="5364163" y="3141663"/>
              <a:ext cx="2652712" cy="2913062"/>
              <a:chOff x="304" y="623"/>
              <a:chExt cx="2768" cy="3175"/>
            </a:xfrm>
          </p:grpSpPr>
          <p:grpSp>
            <p:nvGrpSpPr>
              <p:cNvPr id="27660" name="Group 64"/>
              <p:cNvGrpSpPr>
                <a:grpSpLocks/>
              </p:cNvGrpSpPr>
              <p:nvPr/>
            </p:nvGrpSpPr>
            <p:grpSpPr bwMode="auto">
              <a:xfrm>
                <a:off x="304" y="623"/>
                <a:ext cx="2768" cy="3175"/>
                <a:chOff x="320" y="607"/>
                <a:chExt cx="2768" cy="3175"/>
              </a:xfrm>
            </p:grpSpPr>
            <p:grpSp>
              <p:nvGrpSpPr>
                <p:cNvPr id="27671" name="Group 14"/>
                <p:cNvGrpSpPr>
                  <a:grpSpLocks/>
                </p:cNvGrpSpPr>
                <p:nvPr/>
              </p:nvGrpSpPr>
              <p:grpSpPr bwMode="auto">
                <a:xfrm>
                  <a:off x="929" y="1356"/>
                  <a:ext cx="1775" cy="1414"/>
                  <a:chOff x="664" y="3046"/>
                  <a:chExt cx="980" cy="702"/>
                </a:xfrm>
              </p:grpSpPr>
              <p:sp>
                <p:nvSpPr>
                  <p:cNvPr id="27682" name="Line 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32" y="3360"/>
                    <a:ext cx="664" cy="2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83" name="Line 1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28" y="3196"/>
                    <a:ext cx="80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84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496" y="3360"/>
                    <a:ext cx="0" cy="3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85" name="Line 1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88" y="3584"/>
                    <a:ext cx="148" cy="1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86" name="Line 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92" y="3200"/>
                    <a:ext cx="148" cy="1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87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644" y="3200"/>
                    <a:ext cx="0" cy="3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88" name="Line 2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68" y="3348"/>
                    <a:ext cx="824" cy="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89" name="Line 2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64" y="3732"/>
                    <a:ext cx="83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90" name="Line 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72" y="3196"/>
                    <a:ext cx="148" cy="1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91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676" y="3348"/>
                    <a:ext cx="0" cy="3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92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75" y="3046"/>
                    <a:ext cx="106" cy="24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buChar char="4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1pPr>
                    <a:lvl2pPr marL="742950" indent="-285750" algn="l"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2pPr>
                    <a:lvl3pPr marL="1143000" indent="-228600" algn="l">
                      <a:buChar char="•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3pPr>
                    <a:lvl4pPr marL="1600200" indent="-228600" algn="l"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algn="l"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 typeface="Symbol" pitchFamily="18" charset="2"/>
                      <a:buNone/>
                    </a:pPr>
                    <a:endParaRPr kumimoji="0" lang="es-ES" altLang="es-ES" sz="2400">
                      <a:solidFill>
                        <a:srgbClr val="FF3300"/>
                      </a:solidFill>
                    </a:endParaRPr>
                  </a:p>
                </p:txBody>
              </p:sp>
            </p:grpSp>
            <p:grpSp>
              <p:nvGrpSpPr>
                <p:cNvPr id="27672" name="Group 28"/>
                <p:cNvGrpSpPr>
                  <a:grpSpLocks/>
                </p:cNvGrpSpPr>
                <p:nvPr/>
              </p:nvGrpSpPr>
              <p:grpSpPr bwMode="auto">
                <a:xfrm>
                  <a:off x="320" y="607"/>
                  <a:ext cx="2768" cy="3175"/>
                  <a:chOff x="318" y="2090"/>
                  <a:chExt cx="1861" cy="1784"/>
                </a:xfrm>
              </p:grpSpPr>
              <p:sp>
                <p:nvSpPr>
                  <p:cNvPr id="27676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936" y="2304"/>
                    <a:ext cx="0" cy="7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77" name="Line 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6" y="3096"/>
                    <a:ext cx="600" cy="5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78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944" y="3096"/>
                    <a:ext cx="119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79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43" y="2818"/>
                    <a:ext cx="236" cy="2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buChar char="4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1pPr>
                    <a:lvl2pPr marL="742950" indent="-285750" algn="l"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2pPr>
                    <a:lvl3pPr marL="1143000" indent="-228600" algn="l">
                      <a:buChar char="•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3pPr>
                    <a:lvl4pPr marL="1600200" indent="-228600" algn="l"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algn="l"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 typeface="Symbol" pitchFamily="18" charset="2"/>
                      <a:buNone/>
                    </a:pPr>
                    <a:r>
                      <a:rPr kumimoji="0" lang="es-ES" altLang="es-ES" sz="2400">
                        <a:solidFill>
                          <a:srgbClr val="FF3300"/>
                        </a:solidFill>
                      </a:rPr>
                      <a:t>x</a:t>
                    </a:r>
                  </a:p>
                </p:txBody>
              </p:sp>
              <p:sp>
                <p:nvSpPr>
                  <p:cNvPr id="27680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94" y="2090"/>
                    <a:ext cx="236" cy="2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buChar char="4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1pPr>
                    <a:lvl2pPr marL="742950" indent="-285750" algn="l"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2pPr>
                    <a:lvl3pPr marL="1143000" indent="-228600" algn="l">
                      <a:buChar char="•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3pPr>
                    <a:lvl4pPr marL="1600200" indent="-228600" algn="l"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algn="l"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 typeface="Symbol" pitchFamily="18" charset="2"/>
                      <a:buNone/>
                    </a:pPr>
                    <a:r>
                      <a:rPr kumimoji="0" lang="es-ES" altLang="es-ES" sz="2400">
                        <a:solidFill>
                          <a:srgbClr val="FF3300"/>
                        </a:solidFill>
                      </a:rPr>
                      <a:t>y</a:t>
                    </a:r>
                  </a:p>
                </p:txBody>
              </p:sp>
              <p:sp>
                <p:nvSpPr>
                  <p:cNvPr id="27681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8" y="3594"/>
                    <a:ext cx="224" cy="2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buChar char="4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1pPr>
                    <a:lvl2pPr marL="742950" indent="-285750" algn="l"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2pPr>
                    <a:lvl3pPr marL="1143000" indent="-228600" algn="l">
                      <a:buChar char="•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3pPr>
                    <a:lvl4pPr marL="1600200" indent="-228600" algn="l"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algn="l"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 typeface="Symbol" pitchFamily="18" charset="2"/>
                      <a:buNone/>
                    </a:pPr>
                    <a:r>
                      <a:rPr kumimoji="0" lang="es-ES" altLang="es-ES" sz="2400">
                        <a:solidFill>
                          <a:srgbClr val="FF3300"/>
                        </a:solidFill>
                      </a:rPr>
                      <a:t>z</a:t>
                    </a:r>
                  </a:p>
                </p:txBody>
              </p:sp>
            </p:grpSp>
            <p:grpSp>
              <p:nvGrpSpPr>
                <p:cNvPr id="27673" name="Group 63"/>
                <p:cNvGrpSpPr>
                  <a:grpSpLocks/>
                </p:cNvGrpSpPr>
                <p:nvPr/>
              </p:nvGrpSpPr>
              <p:grpSpPr bwMode="auto">
                <a:xfrm>
                  <a:off x="1865" y="1912"/>
                  <a:ext cx="300" cy="498"/>
                  <a:chOff x="1865" y="1912"/>
                  <a:chExt cx="300" cy="498"/>
                </a:xfrm>
              </p:grpSpPr>
              <p:sp>
                <p:nvSpPr>
                  <p:cNvPr id="27674" name="Text Box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65" y="1912"/>
                    <a:ext cx="300" cy="4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buChar char="4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1pPr>
                    <a:lvl2pPr marL="742950" indent="-285750" algn="l"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2pPr>
                    <a:lvl3pPr marL="1143000" indent="-228600" algn="l">
                      <a:buChar char="•"/>
                      <a:defRPr kumimoji="1" sz="2000">
                        <a:solidFill>
                          <a:srgbClr val="0B3808"/>
                        </a:solidFill>
                        <a:latin typeface="Times New Roman" pitchFamily="18" charset="0"/>
                      </a:defRPr>
                    </a:lvl3pPr>
                    <a:lvl4pPr marL="1600200" indent="-228600" algn="l">
                      <a:buChar char="–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algn="l"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Char char="»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 typeface="Symbol" pitchFamily="18" charset="2"/>
                      <a:buNone/>
                    </a:pPr>
                    <a:r>
                      <a:rPr kumimoji="0" lang="es-ES" altLang="es-ES" sz="2400">
                        <a:solidFill>
                          <a:srgbClr val="FF3300"/>
                        </a:solidFill>
                      </a:rPr>
                      <a:t>r</a:t>
                    </a:r>
                  </a:p>
                </p:txBody>
              </p:sp>
              <p:sp>
                <p:nvSpPr>
                  <p:cNvPr id="27675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1904" y="1992"/>
                    <a:ext cx="96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</p:grpSp>
          <p:grpSp>
            <p:nvGrpSpPr>
              <p:cNvPr id="27661" name="Group 52"/>
              <p:cNvGrpSpPr>
                <a:grpSpLocks/>
              </p:cNvGrpSpPr>
              <p:nvPr/>
            </p:nvGrpSpPr>
            <p:grpSpPr bwMode="auto">
              <a:xfrm>
                <a:off x="899" y="1942"/>
                <a:ext cx="812" cy="851"/>
                <a:chOff x="430" y="1310"/>
                <a:chExt cx="812" cy="851"/>
              </a:xfrm>
            </p:grpSpPr>
            <p:sp>
              <p:nvSpPr>
                <p:cNvPr id="27662" name="Line 53"/>
                <p:cNvSpPr>
                  <a:spLocks noChangeShapeType="1"/>
                </p:cNvSpPr>
                <p:nvPr/>
              </p:nvSpPr>
              <p:spPr bwMode="auto">
                <a:xfrm>
                  <a:off x="748" y="1788"/>
                  <a:ext cx="200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663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748" y="1572"/>
                  <a:ext cx="0" cy="21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664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628" y="1792"/>
                  <a:ext cx="120" cy="112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665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950" y="1530"/>
                  <a:ext cx="280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s-ES" altLang="es-ES" sz="2400" b="1">
                      <a:solidFill>
                        <a:srgbClr val="3399FF"/>
                      </a:solidFill>
                    </a:rPr>
                    <a:t>i</a:t>
                  </a:r>
                </a:p>
              </p:txBody>
            </p:sp>
            <p:sp>
              <p:nvSpPr>
                <p:cNvPr id="27666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748" y="1346"/>
                  <a:ext cx="298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s-ES" altLang="es-ES" sz="2400" b="1">
                      <a:solidFill>
                        <a:srgbClr val="3399FF"/>
                      </a:solidFill>
                    </a:rPr>
                    <a:t>j</a:t>
                  </a:r>
                </a:p>
              </p:txBody>
            </p:sp>
            <p:sp>
              <p:nvSpPr>
                <p:cNvPr id="27667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430" y="1663"/>
                  <a:ext cx="370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s-ES" altLang="es-ES" sz="2400" b="1">
                      <a:solidFill>
                        <a:srgbClr val="3399FF"/>
                      </a:solidFill>
                    </a:rPr>
                    <a:t>k</a:t>
                  </a:r>
                </a:p>
              </p:txBody>
            </p:sp>
            <p:sp>
              <p:nvSpPr>
                <p:cNvPr id="27668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944" y="1499"/>
                  <a:ext cx="298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s-ES" altLang="es-ES" sz="2400">
                      <a:solidFill>
                        <a:schemeClr val="hlink"/>
                      </a:solidFill>
                      <a:cs typeface="Times New Roman" pitchFamily="18" charset="0"/>
                    </a:rPr>
                    <a:t>ˆ</a:t>
                  </a:r>
                </a:p>
              </p:txBody>
            </p:sp>
            <p:sp>
              <p:nvSpPr>
                <p:cNvPr id="2766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52" y="1618"/>
                  <a:ext cx="246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s-ES" altLang="es-ES" sz="2400">
                      <a:solidFill>
                        <a:schemeClr val="hlink"/>
                      </a:solidFill>
                      <a:cs typeface="Times New Roman" pitchFamily="18" charset="0"/>
                    </a:rPr>
                    <a:t>ˆ</a:t>
                  </a:r>
                </a:p>
              </p:txBody>
            </p:sp>
            <p:sp>
              <p:nvSpPr>
                <p:cNvPr id="27670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751" y="1310"/>
                  <a:ext cx="299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s-ES" altLang="es-ES" sz="2400">
                      <a:solidFill>
                        <a:schemeClr val="hlink"/>
                      </a:solidFill>
                      <a:cs typeface="Times New Roman" pitchFamily="18" charset="0"/>
                    </a:rPr>
                    <a:t>ˆ</a:t>
                  </a:r>
                </a:p>
              </p:txBody>
            </p:sp>
          </p:grpSp>
        </p:grpSp>
      </p:grp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78547-F13D-4EA8-BEC5-B5A860AF8020}" type="slidenum">
              <a:rPr lang="en-US" altLang="es-ES" smtClean="0"/>
              <a:pPr>
                <a:defRPr/>
              </a:pPr>
              <a:t>15</a:t>
            </a:fld>
            <a:endParaRPr lang="en-US" altLang="es-E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00213"/>
            <a:ext cx="76200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SUMA.</a:t>
            </a: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28674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grpSp>
        <p:nvGrpSpPr>
          <p:cNvPr id="28678" name="Group 4"/>
          <p:cNvGrpSpPr>
            <a:grpSpLocks/>
          </p:cNvGrpSpPr>
          <p:nvPr/>
        </p:nvGrpSpPr>
        <p:grpSpPr bwMode="auto">
          <a:xfrm>
            <a:off x="971550" y="2060575"/>
            <a:ext cx="7704138" cy="2041525"/>
            <a:chOff x="703" y="1389"/>
            <a:chExt cx="4853" cy="1286"/>
          </a:xfrm>
        </p:grpSpPr>
        <p:sp>
          <p:nvSpPr>
            <p:cNvPr id="28691" name="AutoShape 2"/>
            <p:cNvSpPr>
              <a:spLocks noChangeArrowheads="1"/>
            </p:cNvSpPr>
            <p:nvPr/>
          </p:nvSpPr>
          <p:spPr bwMode="auto">
            <a:xfrm>
              <a:off x="703" y="1389"/>
              <a:ext cx="4853" cy="128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s-ES_tradnl" altLang="es-ES" b="1">
                <a:solidFill>
                  <a:srgbClr val="3399FF"/>
                </a:solidFill>
                <a:latin typeface="Bookman Old Style" pitchFamily="18" charset="0"/>
              </a:endParaRPr>
            </a:p>
          </p:txBody>
        </p:sp>
        <p:sp>
          <p:nvSpPr>
            <p:cNvPr id="28692" name="Text Box 9"/>
            <p:cNvSpPr txBox="1">
              <a:spLocks noChangeArrowheads="1"/>
            </p:cNvSpPr>
            <p:nvPr/>
          </p:nvSpPr>
          <p:spPr bwMode="auto">
            <a:xfrm>
              <a:off x="1051" y="1461"/>
              <a:ext cx="115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r>
                <a:rPr kumimoji="0" lang="es-ES" altLang="es-ES" sz="2400">
                  <a:solidFill>
                    <a:srgbClr val="FF3300"/>
                  </a:solidFill>
                </a:rPr>
                <a:t>Gráficamente</a:t>
              </a:r>
            </a:p>
          </p:txBody>
        </p:sp>
        <p:grpSp>
          <p:nvGrpSpPr>
            <p:cNvPr id="28693" name="Group 42"/>
            <p:cNvGrpSpPr>
              <a:grpSpLocks/>
            </p:cNvGrpSpPr>
            <p:nvPr/>
          </p:nvGrpSpPr>
          <p:grpSpPr bwMode="auto">
            <a:xfrm>
              <a:off x="2336" y="1442"/>
              <a:ext cx="3094" cy="288"/>
              <a:chOff x="2016" y="1198"/>
              <a:chExt cx="3094" cy="288"/>
            </a:xfrm>
          </p:grpSpPr>
          <p:sp>
            <p:nvSpPr>
              <p:cNvPr id="28713" name="AutoShape 10"/>
              <p:cNvSpPr>
                <a:spLocks noChangeArrowheads="1"/>
              </p:cNvSpPr>
              <p:nvPr/>
            </p:nvSpPr>
            <p:spPr bwMode="auto">
              <a:xfrm>
                <a:off x="2016" y="1348"/>
                <a:ext cx="1008" cy="84"/>
              </a:xfrm>
              <a:prstGeom prst="rightArrow">
                <a:avLst>
                  <a:gd name="adj1" fmla="val 50000"/>
                  <a:gd name="adj2" fmla="val 300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endParaRPr kumimoji="0" lang="es-ES" altLang="es-ES" sz="2400">
                  <a:solidFill>
                    <a:srgbClr val="FF3300"/>
                  </a:solidFill>
                </a:endParaRPr>
              </a:p>
            </p:txBody>
          </p:sp>
          <p:sp>
            <p:nvSpPr>
              <p:cNvPr id="28714" name="Text Box 11"/>
              <p:cNvSpPr txBox="1">
                <a:spLocks noChangeArrowheads="1"/>
              </p:cNvSpPr>
              <p:nvPr/>
            </p:nvSpPr>
            <p:spPr bwMode="auto">
              <a:xfrm>
                <a:off x="3110" y="1198"/>
                <a:ext cx="20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>
                    <a:solidFill>
                      <a:srgbClr val="FF3300"/>
                    </a:solidFill>
                  </a:rPr>
                  <a:t>Regla del paralelogramo</a:t>
                </a:r>
              </a:p>
            </p:txBody>
          </p:sp>
        </p:grpSp>
        <p:grpSp>
          <p:nvGrpSpPr>
            <p:cNvPr id="28694" name="Group 38"/>
            <p:cNvGrpSpPr>
              <a:grpSpLocks/>
            </p:cNvGrpSpPr>
            <p:nvPr/>
          </p:nvGrpSpPr>
          <p:grpSpPr bwMode="auto">
            <a:xfrm>
              <a:off x="946" y="1848"/>
              <a:ext cx="566" cy="725"/>
              <a:chOff x="626" y="1604"/>
              <a:chExt cx="566" cy="725"/>
            </a:xfrm>
          </p:grpSpPr>
          <p:sp>
            <p:nvSpPr>
              <p:cNvPr id="28711" name="Line 12"/>
              <p:cNvSpPr>
                <a:spLocks noChangeShapeType="1"/>
              </p:cNvSpPr>
              <p:nvPr/>
            </p:nvSpPr>
            <p:spPr bwMode="auto">
              <a:xfrm flipV="1">
                <a:off x="626" y="1604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712" name="Text Box 14"/>
              <p:cNvSpPr txBox="1">
                <a:spLocks noChangeArrowheads="1"/>
              </p:cNvSpPr>
              <p:nvPr/>
            </p:nvSpPr>
            <p:spPr bwMode="auto">
              <a:xfrm>
                <a:off x="660" y="170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A</a:t>
                </a:r>
              </a:p>
            </p:txBody>
          </p:sp>
        </p:grpSp>
        <p:grpSp>
          <p:nvGrpSpPr>
            <p:cNvPr id="28695" name="Group 39"/>
            <p:cNvGrpSpPr>
              <a:grpSpLocks/>
            </p:cNvGrpSpPr>
            <p:nvPr/>
          </p:nvGrpSpPr>
          <p:grpSpPr bwMode="auto">
            <a:xfrm>
              <a:off x="1419" y="2210"/>
              <a:ext cx="641" cy="288"/>
              <a:chOff x="1099" y="1966"/>
              <a:chExt cx="641" cy="288"/>
            </a:xfrm>
          </p:grpSpPr>
          <p:sp>
            <p:nvSpPr>
              <p:cNvPr id="28709" name="Line 13"/>
              <p:cNvSpPr>
                <a:spLocks noChangeShapeType="1"/>
              </p:cNvSpPr>
              <p:nvPr/>
            </p:nvSpPr>
            <p:spPr bwMode="auto">
              <a:xfrm>
                <a:off x="1099" y="2236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710" name="Text Box 15"/>
              <p:cNvSpPr txBox="1">
                <a:spLocks noChangeArrowheads="1"/>
              </p:cNvSpPr>
              <p:nvPr/>
            </p:nvSpPr>
            <p:spPr bwMode="auto">
              <a:xfrm>
                <a:off x="1255" y="1966"/>
                <a:ext cx="24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B</a:t>
                </a:r>
              </a:p>
            </p:txBody>
          </p:sp>
        </p:grpSp>
        <p:grpSp>
          <p:nvGrpSpPr>
            <p:cNvPr id="28696" name="Group 43"/>
            <p:cNvGrpSpPr>
              <a:grpSpLocks/>
            </p:cNvGrpSpPr>
            <p:nvPr/>
          </p:nvGrpSpPr>
          <p:grpSpPr bwMode="auto">
            <a:xfrm>
              <a:off x="3795" y="1896"/>
              <a:ext cx="1197" cy="725"/>
              <a:chOff x="3475" y="1652"/>
              <a:chExt cx="1197" cy="725"/>
            </a:xfrm>
          </p:grpSpPr>
          <p:sp>
            <p:nvSpPr>
              <p:cNvPr id="28707" name="Line 34"/>
              <p:cNvSpPr>
                <a:spLocks noChangeShapeType="1"/>
              </p:cNvSpPr>
              <p:nvPr/>
            </p:nvSpPr>
            <p:spPr bwMode="auto">
              <a:xfrm flipV="1">
                <a:off x="4106" y="1652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708" name="Line 35"/>
              <p:cNvSpPr>
                <a:spLocks noChangeShapeType="1"/>
              </p:cNvSpPr>
              <p:nvPr/>
            </p:nvSpPr>
            <p:spPr bwMode="auto">
              <a:xfrm>
                <a:off x="3475" y="2372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8697" name="Group 48"/>
            <p:cNvGrpSpPr>
              <a:grpSpLocks/>
            </p:cNvGrpSpPr>
            <p:nvPr/>
          </p:nvGrpSpPr>
          <p:grpSpPr bwMode="auto">
            <a:xfrm>
              <a:off x="3808" y="1876"/>
              <a:ext cx="1192" cy="716"/>
              <a:chOff x="3488" y="1632"/>
              <a:chExt cx="1192" cy="716"/>
            </a:xfrm>
          </p:grpSpPr>
          <p:sp>
            <p:nvSpPr>
              <p:cNvPr id="28705" name="Line 21"/>
              <p:cNvSpPr>
                <a:spLocks noChangeShapeType="1"/>
              </p:cNvSpPr>
              <p:nvPr/>
            </p:nvSpPr>
            <p:spPr bwMode="auto">
              <a:xfrm flipV="1">
                <a:off x="3488" y="1632"/>
                <a:ext cx="1192" cy="716"/>
              </a:xfrm>
              <a:prstGeom prst="line">
                <a:avLst/>
              </a:prstGeom>
              <a:noFill/>
              <a:ln w="38100">
                <a:solidFill>
                  <a:srgbClr val="3399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706" name="Text Box 37"/>
              <p:cNvSpPr txBox="1">
                <a:spLocks noChangeArrowheads="1"/>
              </p:cNvSpPr>
              <p:nvPr/>
            </p:nvSpPr>
            <p:spPr bwMode="auto">
              <a:xfrm>
                <a:off x="3998" y="170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rgbClr val="3399FF"/>
                    </a:solidFill>
                  </a:rPr>
                  <a:t>C</a:t>
                </a:r>
              </a:p>
            </p:txBody>
          </p:sp>
        </p:grpSp>
        <p:grpSp>
          <p:nvGrpSpPr>
            <p:cNvPr id="28698" name="Group 46"/>
            <p:cNvGrpSpPr>
              <a:grpSpLocks/>
            </p:cNvGrpSpPr>
            <p:nvPr/>
          </p:nvGrpSpPr>
          <p:grpSpPr bwMode="auto">
            <a:xfrm>
              <a:off x="3826" y="1870"/>
              <a:ext cx="566" cy="725"/>
              <a:chOff x="3506" y="1626"/>
              <a:chExt cx="566" cy="725"/>
            </a:xfrm>
          </p:grpSpPr>
          <p:sp>
            <p:nvSpPr>
              <p:cNvPr id="28703" name="Line 16"/>
              <p:cNvSpPr>
                <a:spLocks noChangeShapeType="1"/>
              </p:cNvSpPr>
              <p:nvPr/>
            </p:nvSpPr>
            <p:spPr bwMode="auto">
              <a:xfrm flipV="1">
                <a:off x="3506" y="1626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704" name="Text Box 44"/>
              <p:cNvSpPr txBox="1">
                <a:spLocks noChangeArrowheads="1"/>
              </p:cNvSpPr>
              <p:nvPr/>
            </p:nvSpPr>
            <p:spPr bwMode="auto">
              <a:xfrm>
                <a:off x="3518" y="1754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A</a:t>
                </a:r>
              </a:p>
            </p:txBody>
          </p:sp>
        </p:grpSp>
        <p:grpSp>
          <p:nvGrpSpPr>
            <p:cNvPr id="28699" name="Group 47"/>
            <p:cNvGrpSpPr>
              <a:grpSpLocks/>
            </p:cNvGrpSpPr>
            <p:nvPr/>
          </p:nvGrpSpPr>
          <p:grpSpPr bwMode="auto">
            <a:xfrm>
              <a:off x="4371" y="1606"/>
              <a:ext cx="641" cy="288"/>
              <a:chOff x="4051" y="1362"/>
              <a:chExt cx="641" cy="288"/>
            </a:xfrm>
          </p:grpSpPr>
          <p:sp>
            <p:nvSpPr>
              <p:cNvPr id="28701" name="Line 17"/>
              <p:cNvSpPr>
                <a:spLocks noChangeShapeType="1"/>
              </p:cNvSpPr>
              <p:nvPr/>
            </p:nvSpPr>
            <p:spPr bwMode="auto">
              <a:xfrm>
                <a:off x="4051" y="1637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702" name="Text Box 45"/>
              <p:cNvSpPr txBox="1">
                <a:spLocks noChangeArrowheads="1"/>
              </p:cNvSpPr>
              <p:nvPr/>
            </p:nvSpPr>
            <p:spPr bwMode="auto">
              <a:xfrm>
                <a:off x="4318" y="1362"/>
                <a:ext cx="24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B</a:t>
                </a:r>
              </a:p>
            </p:txBody>
          </p:sp>
        </p:grpSp>
        <p:sp>
          <p:nvSpPr>
            <p:cNvPr id="28700" name="Text Box 49"/>
            <p:cNvSpPr txBox="1">
              <a:spLocks noChangeArrowheads="1"/>
            </p:cNvSpPr>
            <p:nvPr/>
          </p:nvSpPr>
          <p:spPr bwMode="auto">
            <a:xfrm>
              <a:off x="2342" y="1910"/>
              <a:ext cx="7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r>
                <a:rPr kumimoji="0" lang="es-ES" altLang="es-ES" sz="2400" b="1">
                  <a:solidFill>
                    <a:srgbClr val="FF3300"/>
                  </a:solidFill>
                </a:rPr>
                <a:t>A</a:t>
              </a:r>
              <a:r>
                <a:rPr kumimoji="0" lang="es-ES" altLang="es-ES" sz="2400">
                  <a:solidFill>
                    <a:srgbClr val="FF3300"/>
                  </a:solidFill>
                </a:rPr>
                <a:t>+</a:t>
              </a:r>
              <a:r>
                <a:rPr kumimoji="0" lang="es-ES" altLang="es-ES" sz="2400" b="1">
                  <a:solidFill>
                    <a:srgbClr val="FF3300"/>
                  </a:solidFill>
                </a:rPr>
                <a:t>B=C</a:t>
              </a:r>
            </a:p>
          </p:txBody>
        </p:sp>
      </p:grpSp>
      <p:grpSp>
        <p:nvGrpSpPr>
          <p:cNvPr id="28679" name="Group 29"/>
          <p:cNvGrpSpPr>
            <a:grpSpLocks/>
          </p:cNvGrpSpPr>
          <p:nvPr/>
        </p:nvGrpSpPr>
        <p:grpSpPr bwMode="auto">
          <a:xfrm>
            <a:off x="927100" y="4340225"/>
            <a:ext cx="7893050" cy="2041525"/>
            <a:chOff x="236" y="2801"/>
            <a:chExt cx="4972" cy="1286"/>
          </a:xfrm>
        </p:grpSpPr>
        <p:sp>
          <p:nvSpPr>
            <p:cNvPr id="28680" name="AutoShape 40"/>
            <p:cNvSpPr>
              <a:spLocks noChangeArrowheads="1"/>
            </p:cNvSpPr>
            <p:nvPr/>
          </p:nvSpPr>
          <p:spPr bwMode="auto">
            <a:xfrm>
              <a:off x="236" y="2801"/>
              <a:ext cx="4972" cy="128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s-ES_tradnl" altLang="es-ES" b="1">
                <a:solidFill>
                  <a:srgbClr val="3399FF"/>
                </a:solidFill>
                <a:latin typeface="Bookman Old Style" pitchFamily="18" charset="0"/>
              </a:endParaRPr>
            </a:p>
          </p:txBody>
        </p:sp>
        <p:grpSp>
          <p:nvGrpSpPr>
            <p:cNvPr id="28681" name="Group 32"/>
            <p:cNvGrpSpPr>
              <a:grpSpLocks/>
            </p:cNvGrpSpPr>
            <p:nvPr/>
          </p:nvGrpSpPr>
          <p:grpSpPr bwMode="auto">
            <a:xfrm>
              <a:off x="1232" y="2844"/>
              <a:ext cx="1204" cy="1156"/>
              <a:chOff x="2928" y="2468"/>
              <a:chExt cx="1204" cy="1156"/>
            </a:xfrm>
          </p:grpSpPr>
          <p:grpSp>
            <p:nvGrpSpPr>
              <p:cNvPr id="28684" name="Group 30"/>
              <p:cNvGrpSpPr>
                <a:grpSpLocks/>
              </p:cNvGrpSpPr>
              <p:nvPr/>
            </p:nvGrpSpPr>
            <p:grpSpPr bwMode="auto">
              <a:xfrm>
                <a:off x="2928" y="2538"/>
                <a:ext cx="1204" cy="1085"/>
                <a:chOff x="2928" y="2538"/>
                <a:chExt cx="1204" cy="1085"/>
              </a:xfrm>
            </p:grpSpPr>
            <p:sp>
              <p:nvSpPr>
                <p:cNvPr id="28686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946" y="2898"/>
                  <a:ext cx="566" cy="7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8687" name="Line 26"/>
                <p:cNvSpPr>
                  <a:spLocks noChangeShapeType="1"/>
                </p:cNvSpPr>
                <p:nvPr/>
              </p:nvSpPr>
              <p:spPr bwMode="auto">
                <a:xfrm>
                  <a:off x="3491" y="2909"/>
                  <a:ext cx="641" cy="0"/>
                </a:xfrm>
                <a:prstGeom prst="line">
                  <a:avLst/>
                </a:prstGeom>
                <a:noFill/>
                <a:ln w="38100">
                  <a:solidFill>
                    <a:srgbClr val="A5002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8688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2928" y="2904"/>
                  <a:ext cx="1192" cy="716"/>
                </a:xfrm>
                <a:prstGeom prst="line">
                  <a:avLst/>
                </a:prstGeom>
                <a:noFill/>
                <a:ln w="38100">
                  <a:solidFill>
                    <a:srgbClr val="3399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8689" name="Freeform 28"/>
                <p:cNvSpPr>
                  <a:spLocks/>
                </p:cNvSpPr>
                <p:nvPr/>
              </p:nvSpPr>
              <p:spPr bwMode="auto">
                <a:xfrm>
                  <a:off x="3668" y="2668"/>
                  <a:ext cx="110" cy="236"/>
                </a:xfrm>
                <a:custGeom>
                  <a:avLst/>
                  <a:gdLst>
                    <a:gd name="T0" fmla="*/ 0 w 110"/>
                    <a:gd name="T1" fmla="*/ 0 h 236"/>
                    <a:gd name="T2" fmla="*/ 92 w 110"/>
                    <a:gd name="T3" fmla="*/ 100 h 236"/>
                    <a:gd name="T4" fmla="*/ 108 w 110"/>
                    <a:gd name="T5" fmla="*/ 236 h 236"/>
                    <a:gd name="T6" fmla="*/ 0 60000 65536"/>
                    <a:gd name="T7" fmla="*/ 0 60000 65536"/>
                    <a:gd name="T8" fmla="*/ 0 60000 65536"/>
                    <a:gd name="T9" fmla="*/ 0 w 110"/>
                    <a:gd name="T10" fmla="*/ 0 h 236"/>
                    <a:gd name="T11" fmla="*/ 110 w 110"/>
                    <a:gd name="T12" fmla="*/ 236 h 2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0" h="236">
                      <a:moveTo>
                        <a:pt x="0" y="0"/>
                      </a:moveTo>
                      <a:cubicBezTo>
                        <a:pt x="37" y="30"/>
                        <a:pt x="74" y="61"/>
                        <a:pt x="92" y="100"/>
                      </a:cubicBezTo>
                      <a:cubicBezTo>
                        <a:pt x="110" y="139"/>
                        <a:pt x="109" y="187"/>
                        <a:pt x="108" y="23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869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730" y="2538"/>
                  <a:ext cx="20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buChar char="4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buChar char="•"/>
                    <a:defRPr kumimoji="1" sz="2000">
                      <a:solidFill>
                        <a:srgbClr val="0B3808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Char char="»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 typeface="Symbol" pitchFamily="18" charset="2"/>
                    <a:buNone/>
                  </a:pPr>
                  <a:r>
                    <a:rPr kumimoji="0" lang="el-GR" altLang="es-ES" sz="2400">
                      <a:solidFill>
                        <a:srgbClr val="FF3300"/>
                      </a:solidFill>
                      <a:cs typeface="Times New Roman" pitchFamily="18" charset="0"/>
                    </a:rPr>
                    <a:t>θ</a:t>
                  </a:r>
                </a:p>
              </p:txBody>
            </p:sp>
          </p:grpSp>
          <p:sp>
            <p:nvSpPr>
              <p:cNvPr id="28685" name="Line 31"/>
              <p:cNvSpPr>
                <a:spLocks noChangeShapeType="1"/>
              </p:cNvSpPr>
              <p:nvPr/>
            </p:nvSpPr>
            <p:spPr bwMode="auto">
              <a:xfrm flipV="1">
                <a:off x="2936" y="2468"/>
                <a:ext cx="904" cy="11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aphicFrame>
          <p:nvGraphicFramePr>
            <p:cNvPr id="28682" name="Object 36"/>
            <p:cNvGraphicFramePr>
              <a:graphicFrameLocks noChangeAspect="1"/>
            </p:cNvGraphicFramePr>
            <p:nvPr/>
          </p:nvGraphicFramePr>
          <p:xfrm>
            <a:off x="2583" y="3295"/>
            <a:ext cx="2553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19" name="Ecuación" r:id="rId3" imgW="1586811" imgH="203112" progId="Equation.3">
                    <p:embed/>
                  </p:oleObj>
                </mc:Choice>
                <mc:Fallback>
                  <p:oleObj name="Ecuación" r:id="rId3" imgW="1586811" imgH="203112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3" y="3295"/>
                          <a:ext cx="2553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83" name="Text Box 41"/>
            <p:cNvSpPr txBox="1">
              <a:spLocks noChangeArrowheads="1"/>
            </p:cNvSpPr>
            <p:nvPr/>
          </p:nvSpPr>
          <p:spPr bwMode="auto">
            <a:xfrm>
              <a:off x="259" y="2809"/>
              <a:ext cx="15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r>
                <a:rPr kumimoji="0" lang="es-ES" altLang="es-ES" sz="2400">
                  <a:solidFill>
                    <a:srgbClr val="FF3300"/>
                  </a:solidFill>
                </a:rPr>
                <a:t>Operacionalmente</a:t>
              </a:r>
            </a:p>
          </p:txBody>
        </p:sp>
      </p:grpSp>
      <p:sp>
        <p:nvSpPr>
          <p:cNvPr id="4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332656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16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00213"/>
            <a:ext cx="76200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DIFERENCIA.</a:t>
            </a: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29698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520825" y="2387600"/>
            <a:ext cx="2065338" cy="1150938"/>
            <a:chOff x="427" y="1604"/>
            <a:chExt cx="1301" cy="725"/>
          </a:xfrm>
        </p:grpSpPr>
        <p:grpSp>
          <p:nvGrpSpPr>
            <p:cNvPr id="29726" name="Group 40"/>
            <p:cNvGrpSpPr>
              <a:grpSpLocks/>
            </p:cNvGrpSpPr>
            <p:nvPr/>
          </p:nvGrpSpPr>
          <p:grpSpPr bwMode="auto">
            <a:xfrm>
              <a:off x="427" y="1842"/>
              <a:ext cx="641" cy="394"/>
              <a:chOff x="1099" y="1842"/>
              <a:chExt cx="641" cy="394"/>
            </a:xfrm>
          </p:grpSpPr>
          <p:sp>
            <p:nvSpPr>
              <p:cNvPr id="29730" name="Text Box 13"/>
              <p:cNvSpPr txBox="1">
                <a:spLocks noChangeArrowheads="1"/>
              </p:cNvSpPr>
              <p:nvPr/>
            </p:nvSpPr>
            <p:spPr bwMode="auto">
              <a:xfrm>
                <a:off x="1116" y="1842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29731" name="Line 15"/>
              <p:cNvSpPr>
                <a:spLocks noChangeShapeType="1"/>
              </p:cNvSpPr>
              <p:nvPr/>
            </p:nvSpPr>
            <p:spPr bwMode="auto">
              <a:xfrm>
                <a:off x="1099" y="2236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9727" name="Group 41"/>
            <p:cNvGrpSpPr>
              <a:grpSpLocks/>
            </p:cNvGrpSpPr>
            <p:nvPr/>
          </p:nvGrpSpPr>
          <p:grpSpPr bwMode="auto">
            <a:xfrm>
              <a:off x="1162" y="1604"/>
              <a:ext cx="566" cy="725"/>
              <a:chOff x="626" y="1604"/>
              <a:chExt cx="566" cy="725"/>
            </a:xfrm>
          </p:grpSpPr>
          <p:sp>
            <p:nvSpPr>
              <p:cNvPr id="29728" name="Line 12"/>
              <p:cNvSpPr>
                <a:spLocks noChangeShapeType="1"/>
              </p:cNvSpPr>
              <p:nvPr/>
            </p:nvSpPr>
            <p:spPr bwMode="auto">
              <a:xfrm flipV="1">
                <a:off x="626" y="1604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729" name="Text Box 16"/>
              <p:cNvSpPr txBox="1">
                <a:spLocks noChangeArrowheads="1"/>
              </p:cNvSpPr>
              <p:nvPr/>
            </p:nvSpPr>
            <p:spPr bwMode="auto">
              <a:xfrm>
                <a:off x="687" y="1646"/>
                <a:ext cx="24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B</a:t>
                </a:r>
              </a:p>
            </p:txBody>
          </p:sp>
        </p:grpSp>
      </p:grpSp>
      <p:graphicFrame>
        <p:nvGraphicFramePr>
          <p:cNvPr id="395292" name="Object 28"/>
          <p:cNvGraphicFramePr>
            <a:graphicFrameLocks noChangeAspect="1"/>
          </p:cNvGraphicFramePr>
          <p:nvPr/>
        </p:nvGraphicFramePr>
        <p:xfrm>
          <a:off x="1187450" y="4429125"/>
          <a:ext cx="48974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0" name="Ecuación" r:id="rId3" imgW="1917700" imgH="228600" progId="Equation.3">
                  <p:embed/>
                </p:oleObj>
              </mc:Choice>
              <mc:Fallback>
                <p:oleObj name="Ecuación" r:id="rId3" imgW="1917700" imgH="2286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429125"/>
                        <a:ext cx="4897438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Text Box 38"/>
          <p:cNvSpPr txBox="1">
            <a:spLocks noChangeArrowheads="1"/>
          </p:cNvSpPr>
          <p:nvPr/>
        </p:nvSpPr>
        <p:spPr bwMode="auto">
          <a:xfrm>
            <a:off x="7989888" y="269875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2400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95303" name="Text Box 39"/>
          <p:cNvSpPr txBox="1">
            <a:spLocks noChangeArrowheads="1"/>
          </p:cNvSpPr>
          <p:nvPr/>
        </p:nvSpPr>
        <p:spPr bwMode="auto">
          <a:xfrm>
            <a:off x="4052888" y="2486025"/>
            <a:ext cx="1173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2400" b="1">
                <a:solidFill>
                  <a:srgbClr val="FF3300"/>
                </a:solidFill>
              </a:rPr>
              <a:t>A</a:t>
            </a:r>
            <a:r>
              <a:rPr kumimoji="0" lang="es-ES" altLang="es-ES" sz="2400">
                <a:solidFill>
                  <a:srgbClr val="FF3300"/>
                </a:solidFill>
              </a:rPr>
              <a:t>+</a:t>
            </a:r>
            <a:r>
              <a:rPr kumimoji="0" lang="es-ES" altLang="es-ES" sz="2400" b="1">
                <a:solidFill>
                  <a:srgbClr val="FF3300"/>
                </a:solidFill>
              </a:rPr>
              <a:t>B=C</a:t>
            </a:r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5970588" y="3587750"/>
            <a:ext cx="511175" cy="1130300"/>
            <a:chOff x="3230" y="2360"/>
            <a:chExt cx="322" cy="712"/>
          </a:xfrm>
        </p:grpSpPr>
        <p:sp>
          <p:nvSpPr>
            <p:cNvPr id="29724" name="Line 43"/>
            <p:cNvSpPr>
              <a:spLocks noChangeShapeType="1"/>
            </p:cNvSpPr>
            <p:nvPr/>
          </p:nvSpPr>
          <p:spPr bwMode="auto">
            <a:xfrm>
              <a:off x="3472" y="2360"/>
              <a:ext cx="80" cy="712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25" name="Text Box 44"/>
            <p:cNvSpPr txBox="1">
              <a:spLocks noChangeArrowheads="1"/>
            </p:cNvSpPr>
            <p:nvPr/>
          </p:nvSpPr>
          <p:spPr bwMode="auto">
            <a:xfrm>
              <a:off x="3230" y="247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r>
                <a:rPr kumimoji="0" lang="es-ES" altLang="es-ES" sz="2400" b="1">
                  <a:solidFill>
                    <a:srgbClr val="FF3300"/>
                  </a:solidFill>
                </a:rPr>
                <a:t>D</a:t>
              </a:r>
            </a:p>
          </p:txBody>
        </p:sp>
      </p:grpSp>
      <p:sp>
        <p:nvSpPr>
          <p:cNvPr id="395309" name="Text Box 45"/>
          <p:cNvSpPr txBox="1">
            <a:spLocks noChangeArrowheads="1"/>
          </p:cNvSpPr>
          <p:nvPr/>
        </p:nvSpPr>
        <p:spPr bwMode="auto">
          <a:xfrm>
            <a:off x="4205288" y="3409950"/>
            <a:ext cx="1103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2400" b="1">
                <a:solidFill>
                  <a:srgbClr val="FF3300"/>
                </a:solidFill>
              </a:rPr>
              <a:t>A</a:t>
            </a:r>
            <a:r>
              <a:rPr kumimoji="0" lang="es-ES" altLang="es-ES" sz="2400">
                <a:solidFill>
                  <a:srgbClr val="FF3300"/>
                </a:solidFill>
              </a:rPr>
              <a:t>-</a:t>
            </a:r>
            <a:r>
              <a:rPr kumimoji="0" lang="es-ES" altLang="es-ES" sz="2400" b="1">
                <a:solidFill>
                  <a:srgbClr val="FF3300"/>
                </a:solidFill>
              </a:rPr>
              <a:t>B=D</a:t>
            </a:r>
          </a:p>
        </p:txBody>
      </p:sp>
      <p:sp>
        <p:nvSpPr>
          <p:cNvPr id="29708" name="Line 27"/>
          <p:cNvSpPr>
            <a:spLocks noChangeShapeType="1"/>
          </p:cNvSpPr>
          <p:nvPr/>
        </p:nvSpPr>
        <p:spPr bwMode="auto">
          <a:xfrm>
            <a:off x="6359525" y="3606800"/>
            <a:ext cx="1017588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6354763" y="2419350"/>
            <a:ext cx="2247900" cy="1663700"/>
            <a:chOff x="3472" y="1624"/>
            <a:chExt cx="1416" cy="1048"/>
          </a:xfrm>
        </p:grpSpPr>
        <p:sp>
          <p:nvSpPr>
            <p:cNvPr id="29718" name="Line 26"/>
            <p:cNvSpPr>
              <a:spLocks noChangeShapeType="1"/>
            </p:cNvSpPr>
            <p:nvPr/>
          </p:nvSpPr>
          <p:spPr bwMode="auto">
            <a:xfrm flipV="1">
              <a:off x="4114" y="1644"/>
              <a:ext cx="566" cy="7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grpSp>
          <p:nvGrpSpPr>
            <p:cNvPr id="29719" name="Group 29"/>
            <p:cNvGrpSpPr>
              <a:grpSpLocks/>
            </p:cNvGrpSpPr>
            <p:nvPr/>
          </p:nvGrpSpPr>
          <p:grpSpPr bwMode="auto">
            <a:xfrm>
              <a:off x="3496" y="1624"/>
              <a:ext cx="1192" cy="716"/>
              <a:chOff x="3488" y="1632"/>
              <a:chExt cx="1192" cy="716"/>
            </a:xfrm>
          </p:grpSpPr>
          <p:sp>
            <p:nvSpPr>
              <p:cNvPr id="29722" name="Line 30"/>
              <p:cNvSpPr>
                <a:spLocks noChangeShapeType="1"/>
              </p:cNvSpPr>
              <p:nvPr/>
            </p:nvSpPr>
            <p:spPr bwMode="auto">
              <a:xfrm flipV="1">
                <a:off x="3488" y="1632"/>
                <a:ext cx="1192" cy="716"/>
              </a:xfrm>
              <a:prstGeom prst="line">
                <a:avLst/>
              </a:prstGeom>
              <a:noFill/>
              <a:ln w="38100">
                <a:solidFill>
                  <a:srgbClr val="3399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723" name="Text Box 31"/>
              <p:cNvSpPr txBox="1">
                <a:spLocks noChangeArrowheads="1"/>
              </p:cNvSpPr>
              <p:nvPr/>
            </p:nvSpPr>
            <p:spPr bwMode="auto">
              <a:xfrm>
                <a:off x="3998" y="170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rgbClr val="3399FF"/>
                    </a:solidFill>
                  </a:rPr>
                  <a:t>C</a:t>
                </a:r>
              </a:p>
            </p:txBody>
          </p:sp>
        </p:grpSp>
        <p:sp>
          <p:nvSpPr>
            <p:cNvPr id="29720" name="Text Box 35"/>
            <p:cNvSpPr txBox="1">
              <a:spLocks noChangeArrowheads="1"/>
            </p:cNvSpPr>
            <p:nvPr/>
          </p:nvSpPr>
          <p:spPr bwMode="auto">
            <a:xfrm>
              <a:off x="3678" y="238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r>
                <a:rPr kumimoji="0" lang="es-ES" altLang="es-ES" sz="2400" b="1">
                  <a:solidFill>
                    <a:srgbClr val="A50021"/>
                  </a:solidFill>
                </a:rPr>
                <a:t>A</a:t>
              </a:r>
            </a:p>
          </p:txBody>
        </p:sp>
        <p:sp>
          <p:nvSpPr>
            <p:cNvPr id="29721" name="Line 46"/>
            <p:cNvSpPr>
              <a:spLocks noChangeShapeType="1"/>
            </p:cNvSpPr>
            <p:nvPr/>
          </p:nvSpPr>
          <p:spPr bwMode="auto">
            <a:xfrm>
              <a:off x="3472" y="2368"/>
              <a:ext cx="1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56"/>
          <p:cNvGrpSpPr>
            <a:grpSpLocks/>
          </p:cNvGrpSpPr>
          <p:nvPr/>
        </p:nvGrpSpPr>
        <p:grpSpPr bwMode="auto">
          <a:xfrm>
            <a:off x="6472238" y="3044825"/>
            <a:ext cx="1524000" cy="1712913"/>
            <a:chOff x="3546" y="2018"/>
            <a:chExt cx="960" cy="1079"/>
          </a:xfrm>
        </p:grpSpPr>
        <p:sp>
          <p:nvSpPr>
            <p:cNvPr id="29712" name="Freeform 22"/>
            <p:cNvSpPr>
              <a:spLocks/>
            </p:cNvSpPr>
            <p:nvPr/>
          </p:nvSpPr>
          <p:spPr bwMode="auto">
            <a:xfrm>
              <a:off x="4268" y="2148"/>
              <a:ext cx="110" cy="236"/>
            </a:xfrm>
            <a:custGeom>
              <a:avLst/>
              <a:gdLst>
                <a:gd name="T0" fmla="*/ 0 w 110"/>
                <a:gd name="T1" fmla="*/ 0 h 236"/>
                <a:gd name="T2" fmla="*/ 92 w 110"/>
                <a:gd name="T3" fmla="*/ 100 h 236"/>
                <a:gd name="T4" fmla="*/ 108 w 110"/>
                <a:gd name="T5" fmla="*/ 236 h 236"/>
                <a:gd name="T6" fmla="*/ 0 60000 65536"/>
                <a:gd name="T7" fmla="*/ 0 60000 65536"/>
                <a:gd name="T8" fmla="*/ 0 60000 65536"/>
                <a:gd name="T9" fmla="*/ 0 w 110"/>
                <a:gd name="T10" fmla="*/ 0 h 236"/>
                <a:gd name="T11" fmla="*/ 110 w 110"/>
                <a:gd name="T12" fmla="*/ 236 h 2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" h="236">
                  <a:moveTo>
                    <a:pt x="0" y="0"/>
                  </a:moveTo>
                  <a:cubicBezTo>
                    <a:pt x="37" y="30"/>
                    <a:pt x="74" y="61"/>
                    <a:pt x="92" y="100"/>
                  </a:cubicBezTo>
                  <a:cubicBezTo>
                    <a:pt x="110" y="139"/>
                    <a:pt x="109" y="187"/>
                    <a:pt x="108" y="2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713" name="Text Box 23"/>
            <p:cNvSpPr txBox="1">
              <a:spLocks noChangeArrowheads="1"/>
            </p:cNvSpPr>
            <p:nvPr/>
          </p:nvSpPr>
          <p:spPr bwMode="auto">
            <a:xfrm>
              <a:off x="4298" y="2018"/>
              <a:ext cx="2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r>
                <a:rPr kumimoji="0" lang="el-GR" altLang="es-ES" sz="2400">
                  <a:solidFill>
                    <a:srgbClr val="FF3300"/>
                  </a:solidFill>
                  <a:cs typeface="Times New Roman" pitchFamily="18" charset="0"/>
                </a:rPr>
                <a:t>θ</a:t>
              </a:r>
            </a:p>
          </p:txBody>
        </p:sp>
        <p:grpSp>
          <p:nvGrpSpPr>
            <p:cNvPr id="29714" name="Group 52"/>
            <p:cNvGrpSpPr>
              <a:grpSpLocks/>
            </p:cNvGrpSpPr>
            <p:nvPr/>
          </p:nvGrpSpPr>
          <p:grpSpPr bwMode="auto">
            <a:xfrm>
              <a:off x="3546" y="2368"/>
              <a:ext cx="899" cy="729"/>
              <a:chOff x="3546" y="2368"/>
              <a:chExt cx="899" cy="729"/>
            </a:xfrm>
          </p:grpSpPr>
          <p:sp>
            <p:nvSpPr>
              <p:cNvPr id="29715" name="Line 42"/>
              <p:cNvSpPr>
                <a:spLocks noChangeShapeType="1"/>
              </p:cNvSpPr>
              <p:nvPr/>
            </p:nvSpPr>
            <p:spPr bwMode="auto">
              <a:xfrm flipV="1">
                <a:off x="3546" y="2372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716" name="Freeform 47"/>
              <p:cNvSpPr>
                <a:spLocks/>
              </p:cNvSpPr>
              <p:nvPr/>
            </p:nvSpPr>
            <p:spPr bwMode="auto">
              <a:xfrm>
                <a:off x="3968" y="2368"/>
                <a:ext cx="288" cy="241"/>
              </a:xfrm>
              <a:custGeom>
                <a:avLst/>
                <a:gdLst>
                  <a:gd name="T0" fmla="*/ 288 w 288"/>
                  <a:gd name="T1" fmla="*/ 0 h 241"/>
                  <a:gd name="T2" fmla="*/ 240 w 288"/>
                  <a:gd name="T3" fmla="*/ 208 h 241"/>
                  <a:gd name="T4" fmla="*/ 0 w 288"/>
                  <a:gd name="T5" fmla="*/ 200 h 241"/>
                  <a:gd name="T6" fmla="*/ 0 60000 65536"/>
                  <a:gd name="T7" fmla="*/ 0 60000 65536"/>
                  <a:gd name="T8" fmla="*/ 0 60000 65536"/>
                  <a:gd name="T9" fmla="*/ 0 w 288"/>
                  <a:gd name="T10" fmla="*/ 0 h 241"/>
                  <a:gd name="T11" fmla="*/ 288 w 288"/>
                  <a:gd name="T12" fmla="*/ 241 h 24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8" h="241">
                    <a:moveTo>
                      <a:pt x="288" y="0"/>
                    </a:moveTo>
                    <a:cubicBezTo>
                      <a:pt x="288" y="87"/>
                      <a:pt x="288" y="175"/>
                      <a:pt x="240" y="208"/>
                    </a:cubicBezTo>
                    <a:cubicBezTo>
                      <a:pt x="192" y="241"/>
                      <a:pt x="96" y="220"/>
                      <a:pt x="0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717" name="Text Box 48"/>
              <p:cNvSpPr txBox="1">
                <a:spLocks noChangeArrowheads="1"/>
              </p:cNvSpPr>
              <p:nvPr/>
            </p:nvSpPr>
            <p:spPr bwMode="auto">
              <a:xfrm>
                <a:off x="4034" y="2618"/>
                <a:ext cx="41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l-GR" altLang="es-ES" sz="2400">
                    <a:solidFill>
                      <a:srgbClr val="FF3300"/>
                    </a:solidFill>
                    <a:cs typeface="Times New Roman" pitchFamily="18" charset="0"/>
                  </a:rPr>
                  <a:t>Π</a:t>
                </a:r>
                <a:r>
                  <a:rPr kumimoji="0" lang="es-ES_tradnl" altLang="es-ES" sz="2400">
                    <a:solidFill>
                      <a:srgbClr val="FF3300"/>
                    </a:solidFill>
                    <a:cs typeface="Times New Roman" pitchFamily="18" charset="0"/>
                  </a:rPr>
                  <a:t>-</a:t>
                </a:r>
                <a:r>
                  <a:rPr kumimoji="0" lang="el-GR" altLang="es-ES" sz="2400">
                    <a:solidFill>
                      <a:srgbClr val="FF3300"/>
                    </a:solidFill>
                    <a:cs typeface="Times New Roman" pitchFamily="18" charset="0"/>
                  </a:rPr>
                  <a:t>θ</a:t>
                </a:r>
              </a:p>
            </p:txBody>
          </p:sp>
        </p:grpSp>
      </p:grpSp>
      <p:graphicFrame>
        <p:nvGraphicFramePr>
          <p:cNvPr id="395313" name="Object 49"/>
          <p:cNvGraphicFramePr>
            <a:graphicFrameLocks noChangeAspect="1"/>
          </p:cNvGraphicFramePr>
          <p:nvPr/>
        </p:nvGraphicFramePr>
        <p:xfrm>
          <a:off x="1638300" y="5284788"/>
          <a:ext cx="40862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1" name="Ecuación" r:id="rId5" imgW="1600200" imgH="203200" progId="Equation.3">
                  <p:embed/>
                </p:oleObj>
              </mc:Choice>
              <mc:Fallback>
                <p:oleObj name="Ecuación" r:id="rId5" imgW="1600200" imgH="2032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300" y="5284788"/>
                        <a:ext cx="4086225" cy="520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99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332656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17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303" grpId="0"/>
      <p:bldP spid="39530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00213"/>
            <a:ext cx="76200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Componentes rectangulares de un vector.</a:t>
            </a: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30722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grpSp>
        <p:nvGrpSpPr>
          <p:cNvPr id="30726" name="Group 4"/>
          <p:cNvGrpSpPr>
            <a:grpSpLocks/>
          </p:cNvGrpSpPr>
          <p:nvPr/>
        </p:nvGrpSpPr>
        <p:grpSpPr bwMode="auto">
          <a:xfrm>
            <a:off x="969963" y="4322763"/>
            <a:ext cx="7778750" cy="2130425"/>
            <a:chOff x="252" y="2809"/>
            <a:chExt cx="4900" cy="1342"/>
          </a:xfrm>
        </p:grpSpPr>
        <p:grpSp>
          <p:nvGrpSpPr>
            <p:cNvPr id="30751" name="Group 53"/>
            <p:cNvGrpSpPr>
              <a:grpSpLocks/>
            </p:cNvGrpSpPr>
            <p:nvPr/>
          </p:nvGrpSpPr>
          <p:grpSpPr bwMode="auto">
            <a:xfrm>
              <a:off x="252" y="2809"/>
              <a:ext cx="4900" cy="1342"/>
              <a:chOff x="252" y="2809"/>
              <a:chExt cx="5176" cy="1342"/>
            </a:xfrm>
          </p:grpSpPr>
          <p:sp>
            <p:nvSpPr>
              <p:cNvPr id="30761" name="AutoShape 2"/>
              <p:cNvSpPr>
                <a:spLocks noChangeArrowheads="1"/>
              </p:cNvSpPr>
              <p:nvPr/>
            </p:nvSpPr>
            <p:spPr bwMode="auto">
              <a:xfrm>
                <a:off x="252" y="2865"/>
                <a:ext cx="5176" cy="1286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dist="107763" dir="2700000" algn="ctr" rotWithShape="0">
                  <a:schemeClr val="bg2"/>
                </a:outerShdw>
              </a:effectLst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s-ES_tradnl" altLang="es-ES" b="1">
                  <a:solidFill>
                    <a:srgbClr val="3399FF"/>
                  </a:solidFill>
                  <a:latin typeface="Bookman Old Style" pitchFamily="18" charset="0"/>
                </a:endParaRPr>
              </a:p>
            </p:txBody>
          </p:sp>
          <p:sp>
            <p:nvSpPr>
              <p:cNvPr id="30762" name="Text Box 33"/>
              <p:cNvSpPr txBox="1">
                <a:spLocks noChangeArrowheads="1"/>
              </p:cNvSpPr>
              <p:nvPr/>
            </p:nvSpPr>
            <p:spPr bwMode="auto">
              <a:xfrm>
                <a:off x="259" y="2809"/>
                <a:ext cx="160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>
                    <a:solidFill>
                      <a:srgbClr val="FF3300"/>
                    </a:solidFill>
                  </a:rPr>
                  <a:t>Operacionalmente</a:t>
                </a:r>
              </a:p>
            </p:txBody>
          </p:sp>
        </p:grpSp>
        <p:graphicFrame>
          <p:nvGraphicFramePr>
            <p:cNvPr id="30752" name="Object 31"/>
            <p:cNvGraphicFramePr>
              <a:graphicFrameLocks noChangeAspect="1"/>
            </p:cNvGraphicFramePr>
            <p:nvPr/>
          </p:nvGraphicFramePr>
          <p:xfrm>
            <a:off x="2467" y="2951"/>
            <a:ext cx="2594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5" name="Ecuación" r:id="rId3" imgW="1612900" imgH="203200" progId="Equation.3">
                    <p:embed/>
                  </p:oleObj>
                </mc:Choice>
                <mc:Fallback>
                  <p:oleObj name="Ecuación" r:id="rId3" imgW="1612900" imgH="203200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7" y="2951"/>
                          <a:ext cx="2594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753" name="Group 54"/>
            <p:cNvGrpSpPr>
              <a:grpSpLocks/>
            </p:cNvGrpSpPr>
            <p:nvPr/>
          </p:nvGrpSpPr>
          <p:grpSpPr bwMode="auto">
            <a:xfrm>
              <a:off x="362" y="3173"/>
              <a:ext cx="1101" cy="818"/>
              <a:chOff x="362" y="3173"/>
              <a:chExt cx="1101" cy="818"/>
            </a:xfrm>
          </p:grpSpPr>
          <p:sp>
            <p:nvSpPr>
              <p:cNvPr id="30756" name="Line 21"/>
              <p:cNvSpPr>
                <a:spLocks noChangeShapeType="1"/>
              </p:cNvSpPr>
              <p:nvPr/>
            </p:nvSpPr>
            <p:spPr bwMode="auto">
              <a:xfrm rot="19390676" flipV="1">
                <a:off x="362" y="3266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57" name="Line 22"/>
              <p:cNvSpPr>
                <a:spLocks noChangeShapeType="1"/>
              </p:cNvSpPr>
              <p:nvPr/>
            </p:nvSpPr>
            <p:spPr bwMode="auto">
              <a:xfrm>
                <a:off x="667" y="3173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58" name="Line 23"/>
              <p:cNvSpPr>
                <a:spLocks noChangeShapeType="1"/>
              </p:cNvSpPr>
              <p:nvPr/>
            </p:nvSpPr>
            <p:spPr bwMode="auto">
              <a:xfrm rot="20155937" flipV="1">
                <a:off x="494" y="3344"/>
                <a:ext cx="969" cy="553"/>
              </a:xfrm>
              <a:prstGeom prst="line">
                <a:avLst/>
              </a:prstGeom>
              <a:noFill/>
              <a:ln w="38100">
                <a:solidFill>
                  <a:srgbClr val="3399FF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59" name="Text Box 25"/>
              <p:cNvSpPr txBox="1">
                <a:spLocks noChangeArrowheads="1"/>
              </p:cNvSpPr>
              <p:nvPr/>
            </p:nvSpPr>
            <p:spPr bwMode="auto">
              <a:xfrm>
                <a:off x="714" y="3210"/>
                <a:ext cx="2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l-GR" altLang="es-ES" sz="2400">
                    <a:solidFill>
                      <a:srgbClr val="FF3300"/>
                    </a:solidFill>
                    <a:cs typeface="Times New Roman" pitchFamily="18" charset="0"/>
                  </a:rPr>
                  <a:t>θ</a:t>
                </a:r>
              </a:p>
            </p:txBody>
          </p:sp>
          <p:sp>
            <p:nvSpPr>
              <p:cNvPr id="30760" name="Freeform 50"/>
              <p:cNvSpPr>
                <a:spLocks/>
              </p:cNvSpPr>
              <p:nvPr/>
            </p:nvSpPr>
            <p:spPr bwMode="auto">
              <a:xfrm>
                <a:off x="648" y="3176"/>
                <a:ext cx="168" cy="192"/>
              </a:xfrm>
              <a:custGeom>
                <a:avLst/>
                <a:gdLst>
                  <a:gd name="T0" fmla="*/ 0 w 168"/>
                  <a:gd name="T1" fmla="*/ 192 h 192"/>
                  <a:gd name="T2" fmla="*/ 120 w 168"/>
                  <a:gd name="T3" fmla="*/ 144 h 192"/>
                  <a:gd name="T4" fmla="*/ 168 w 168"/>
                  <a:gd name="T5" fmla="*/ 0 h 192"/>
                  <a:gd name="T6" fmla="*/ 0 60000 65536"/>
                  <a:gd name="T7" fmla="*/ 0 60000 65536"/>
                  <a:gd name="T8" fmla="*/ 0 60000 65536"/>
                  <a:gd name="T9" fmla="*/ 0 w 168"/>
                  <a:gd name="T10" fmla="*/ 0 h 192"/>
                  <a:gd name="T11" fmla="*/ 168 w 168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" h="192">
                    <a:moveTo>
                      <a:pt x="0" y="192"/>
                    </a:moveTo>
                    <a:cubicBezTo>
                      <a:pt x="46" y="184"/>
                      <a:pt x="92" y="176"/>
                      <a:pt x="120" y="144"/>
                    </a:cubicBezTo>
                    <a:cubicBezTo>
                      <a:pt x="148" y="112"/>
                      <a:pt x="160" y="24"/>
                      <a:pt x="168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aphicFrame>
          <p:nvGraphicFramePr>
            <p:cNvPr id="30754" name="Object 51"/>
            <p:cNvGraphicFramePr>
              <a:graphicFrameLocks noChangeAspect="1"/>
            </p:cNvGraphicFramePr>
            <p:nvPr/>
          </p:nvGraphicFramePr>
          <p:xfrm>
            <a:off x="2437" y="3223"/>
            <a:ext cx="2655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6" name="Ecuación" r:id="rId5" imgW="1651000" imgH="203200" progId="Equation.3">
                    <p:embed/>
                  </p:oleObj>
                </mc:Choice>
                <mc:Fallback>
                  <p:oleObj name="Ecuación" r:id="rId5" imgW="1651000" imgH="203200" progId="Equation.3">
                    <p:embed/>
                    <p:pic>
                      <p:nvPicPr>
                        <p:cNvPr id="0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7" y="3223"/>
                          <a:ext cx="2655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55" name="Object 52"/>
            <p:cNvGraphicFramePr>
              <a:graphicFrameLocks noChangeAspect="1"/>
            </p:cNvGraphicFramePr>
            <p:nvPr/>
          </p:nvGraphicFramePr>
          <p:xfrm>
            <a:off x="2978" y="3623"/>
            <a:ext cx="1348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7" name="Ecuación" r:id="rId7" imgW="837836" imgH="203112" progId="Equation.3">
                    <p:embed/>
                  </p:oleObj>
                </mc:Choice>
                <mc:Fallback>
                  <p:oleObj name="Ecuación" r:id="rId7" imgW="837836" imgH="203112" progId="Equation.3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8" y="3623"/>
                          <a:ext cx="1348" cy="327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727" name="Group 17"/>
          <p:cNvGrpSpPr>
            <a:grpSpLocks/>
          </p:cNvGrpSpPr>
          <p:nvPr/>
        </p:nvGrpSpPr>
        <p:grpSpPr bwMode="auto">
          <a:xfrm>
            <a:off x="1049338" y="2124075"/>
            <a:ext cx="7626350" cy="2097088"/>
            <a:chOff x="416" y="1198"/>
            <a:chExt cx="4804" cy="1321"/>
          </a:xfrm>
        </p:grpSpPr>
        <p:sp>
          <p:nvSpPr>
            <p:cNvPr id="30728" name="AutoShape 3"/>
            <p:cNvSpPr>
              <a:spLocks noChangeArrowheads="1"/>
            </p:cNvSpPr>
            <p:nvPr/>
          </p:nvSpPr>
          <p:spPr bwMode="auto">
            <a:xfrm>
              <a:off x="416" y="1233"/>
              <a:ext cx="4804" cy="128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s-ES_tradnl" altLang="es-ES" b="1">
                <a:solidFill>
                  <a:srgbClr val="3399FF"/>
                </a:solidFill>
                <a:latin typeface="Bookman Old Style" pitchFamily="18" charset="0"/>
              </a:endParaRPr>
            </a:p>
          </p:txBody>
        </p:sp>
        <p:sp>
          <p:nvSpPr>
            <p:cNvPr id="30729" name="Text Box 7"/>
            <p:cNvSpPr txBox="1">
              <a:spLocks noChangeArrowheads="1"/>
            </p:cNvSpPr>
            <p:nvPr/>
          </p:nvSpPr>
          <p:spPr bwMode="auto">
            <a:xfrm>
              <a:off x="731" y="1217"/>
              <a:ext cx="115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buChar char="4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1pPr>
              <a:lvl2pPr marL="742950" indent="-285750" algn="l"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2pPr>
              <a:lvl3pPr marL="1143000" indent="-228600" algn="l">
                <a:buChar char="•"/>
                <a:defRPr kumimoji="1" sz="2000">
                  <a:solidFill>
                    <a:srgbClr val="0B3808"/>
                  </a:solidFill>
                  <a:latin typeface="Times New Roman" pitchFamily="18" charset="0"/>
                </a:defRPr>
              </a:lvl3pPr>
              <a:lvl4pPr marL="1600200" indent="-228600" algn="l"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 typeface="Symbol" pitchFamily="18" charset="2"/>
                <a:buNone/>
              </a:pPr>
              <a:r>
                <a:rPr kumimoji="0" lang="es-ES" altLang="es-ES" sz="2400">
                  <a:solidFill>
                    <a:srgbClr val="FF3300"/>
                  </a:solidFill>
                </a:rPr>
                <a:t>Gráficamente</a:t>
              </a:r>
            </a:p>
          </p:txBody>
        </p:sp>
        <p:grpSp>
          <p:nvGrpSpPr>
            <p:cNvPr id="30730" name="Group 8"/>
            <p:cNvGrpSpPr>
              <a:grpSpLocks/>
            </p:cNvGrpSpPr>
            <p:nvPr/>
          </p:nvGrpSpPr>
          <p:grpSpPr bwMode="auto">
            <a:xfrm>
              <a:off x="2016" y="1198"/>
              <a:ext cx="3094" cy="288"/>
              <a:chOff x="2016" y="1198"/>
              <a:chExt cx="3094" cy="288"/>
            </a:xfrm>
          </p:grpSpPr>
          <p:sp>
            <p:nvSpPr>
              <p:cNvPr id="30749" name="AutoShape 9"/>
              <p:cNvSpPr>
                <a:spLocks noChangeArrowheads="1"/>
              </p:cNvSpPr>
              <p:nvPr/>
            </p:nvSpPr>
            <p:spPr bwMode="auto">
              <a:xfrm>
                <a:off x="2016" y="1348"/>
                <a:ext cx="1008" cy="84"/>
              </a:xfrm>
              <a:prstGeom prst="rightArrow">
                <a:avLst>
                  <a:gd name="adj1" fmla="val 50000"/>
                  <a:gd name="adj2" fmla="val 300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endParaRPr kumimoji="0" lang="es-ES" altLang="es-ES" sz="2400">
                  <a:solidFill>
                    <a:srgbClr val="FF3300"/>
                  </a:solidFill>
                </a:endParaRPr>
              </a:p>
            </p:txBody>
          </p:sp>
          <p:sp>
            <p:nvSpPr>
              <p:cNvPr id="30750" name="Text Box 10"/>
              <p:cNvSpPr txBox="1">
                <a:spLocks noChangeArrowheads="1"/>
              </p:cNvSpPr>
              <p:nvPr/>
            </p:nvSpPr>
            <p:spPr bwMode="auto">
              <a:xfrm>
                <a:off x="3110" y="1198"/>
                <a:ext cx="20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>
                    <a:solidFill>
                      <a:srgbClr val="FF3300"/>
                    </a:solidFill>
                  </a:rPr>
                  <a:t>Regla del paralelogramo</a:t>
                </a:r>
              </a:p>
            </p:txBody>
          </p:sp>
        </p:grpSp>
        <p:grpSp>
          <p:nvGrpSpPr>
            <p:cNvPr id="30731" name="Group 11"/>
            <p:cNvGrpSpPr>
              <a:grpSpLocks/>
            </p:cNvGrpSpPr>
            <p:nvPr/>
          </p:nvGrpSpPr>
          <p:grpSpPr bwMode="auto">
            <a:xfrm rot="-2276429">
              <a:off x="626" y="1604"/>
              <a:ext cx="566" cy="725"/>
              <a:chOff x="626" y="1604"/>
              <a:chExt cx="566" cy="725"/>
            </a:xfrm>
          </p:grpSpPr>
          <p:sp>
            <p:nvSpPr>
              <p:cNvPr id="30747" name="Line 12"/>
              <p:cNvSpPr>
                <a:spLocks noChangeShapeType="1"/>
              </p:cNvSpPr>
              <p:nvPr/>
            </p:nvSpPr>
            <p:spPr bwMode="auto">
              <a:xfrm flipV="1">
                <a:off x="626" y="1604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48" name="Text Box 13"/>
              <p:cNvSpPr txBox="1">
                <a:spLocks noChangeArrowheads="1"/>
              </p:cNvSpPr>
              <p:nvPr/>
            </p:nvSpPr>
            <p:spPr bwMode="auto">
              <a:xfrm>
                <a:off x="660" y="170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A</a:t>
                </a:r>
              </a:p>
            </p:txBody>
          </p:sp>
        </p:grpSp>
        <p:grpSp>
          <p:nvGrpSpPr>
            <p:cNvPr id="30732" name="Group 14"/>
            <p:cNvGrpSpPr>
              <a:grpSpLocks/>
            </p:cNvGrpSpPr>
            <p:nvPr/>
          </p:nvGrpSpPr>
          <p:grpSpPr bwMode="auto">
            <a:xfrm>
              <a:off x="1187" y="2016"/>
              <a:ext cx="641" cy="288"/>
              <a:chOff x="1099" y="1966"/>
              <a:chExt cx="641" cy="288"/>
            </a:xfrm>
          </p:grpSpPr>
          <p:sp>
            <p:nvSpPr>
              <p:cNvPr id="30745" name="Line 15"/>
              <p:cNvSpPr>
                <a:spLocks noChangeShapeType="1"/>
              </p:cNvSpPr>
              <p:nvPr/>
            </p:nvSpPr>
            <p:spPr bwMode="auto">
              <a:xfrm>
                <a:off x="1099" y="2236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46" name="Text Box 16"/>
              <p:cNvSpPr txBox="1">
                <a:spLocks noChangeArrowheads="1"/>
              </p:cNvSpPr>
              <p:nvPr/>
            </p:nvSpPr>
            <p:spPr bwMode="auto">
              <a:xfrm>
                <a:off x="1255" y="1966"/>
                <a:ext cx="24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B</a:t>
                </a:r>
              </a:p>
            </p:txBody>
          </p:sp>
        </p:grpSp>
        <p:grpSp>
          <p:nvGrpSpPr>
            <p:cNvPr id="30733" name="Group 34"/>
            <p:cNvGrpSpPr>
              <a:grpSpLocks/>
            </p:cNvGrpSpPr>
            <p:nvPr/>
          </p:nvGrpSpPr>
          <p:grpSpPr bwMode="auto">
            <a:xfrm rot="-2276429">
              <a:off x="3024" y="1579"/>
              <a:ext cx="566" cy="725"/>
              <a:chOff x="626" y="1604"/>
              <a:chExt cx="566" cy="725"/>
            </a:xfrm>
          </p:grpSpPr>
          <p:sp>
            <p:nvSpPr>
              <p:cNvPr id="30743" name="Line 35"/>
              <p:cNvSpPr>
                <a:spLocks noChangeShapeType="1"/>
              </p:cNvSpPr>
              <p:nvPr/>
            </p:nvSpPr>
            <p:spPr bwMode="auto">
              <a:xfrm flipV="1">
                <a:off x="626" y="1604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44" name="Text Box 36"/>
              <p:cNvSpPr txBox="1">
                <a:spLocks noChangeArrowheads="1"/>
              </p:cNvSpPr>
              <p:nvPr/>
            </p:nvSpPr>
            <p:spPr bwMode="auto">
              <a:xfrm>
                <a:off x="660" y="1706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A</a:t>
                </a:r>
              </a:p>
            </p:txBody>
          </p:sp>
        </p:grpSp>
        <p:grpSp>
          <p:nvGrpSpPr>
            <p:cNvPr id="30734" name="Group 49"/>
            <p:cNvGrpSpPr>
              <a:grpSpLocks/>
            </p:cNvGrpSpPr>
            <p:nvPr/>
          </p:nvGrpSpPr>
          <p:grpSpPr bwMode="auto">
            <a:xfrm>
              <a:off x="3323" y="1579"/>
              <a:ext cx="915" cy="811"/>
              <a:chOff x="3323" y="1579"/>
              <a:chExt cx="915" cy="811"/>
            </a:xfrm>
          </p:grpSpPr>
          <p:sp>
            <p:nvSpPr>
              <p:cNvPr id="30741" name="Line 38"/>
              <p:cNvSpPr>
                <a:spLocks noChangeShapeType="1"/>
              </p:cNvSpPr>
              <p:nvPr/>
            </p:nvSpPr>
            <p:spPr bwMode="auto">
              <a:xfrm>
                <a:off x="3323" y="2390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42" name="Line 41"/>
              <p:cNvSpPr>
                <a:spLocks noChangeShapeType="1"/>
              </p:cNvSpPr>
              <p:nvPr/>
            </p:nvSpPr>
            <p:spPr bwMode="auto">
              <a:xfrm rot="19323571" flipV="1">
                <a:off x="3672" y="1579"/>
                <a:ext cx="566" cy="7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0735" name="Group 48"/>
            <p:cNvGrpSpPr>
              <a:grpSpLocks/>
            </p:cNvGrpSpPr>
            <p:nvPr/>
          </p:nvGrpSpPr>
          <p:grpSpPr bwMode="auto">
            <a:xfrm>
              <a:off x="3323" y="1440"/>
              <a:ext cx="641" cy="288"/>
              <a:chOff x="3323" y="1440"/>
              <a:chExt cx="641" cy="288"/>
            </a:xfrm>
          </p:grpSpPr>
          <p:sp>
            <p:nvSpPr>
              <p:cNvPr id="30739" name="Text Box 39"/>
              <p:cNvSpPr txBox="1">
                <a:spLocks noChangeArrowheads="1"/>
              </p:cNvSpPr>
              <p:nvPr/>
            </p:nvSpPr>
            <p:spPr bwMode="auto">
              <a:xfrm>
                <a:off x="3447" y="1440"/>
                <a:ext cx="24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30740" name="Line 44"/>
              <p:cNvSpPr>
                <a:spLocks noChangeShapeType="1"/>
              </p:cNvSpPr>
              <p:nvPr/>
            </p:nvSpPr>
            <p:spPr bwMode="auto">
              <a:xfrm>
                <a:off x="3323" y="1494"/>
                <a:ext cx="641" cy="0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0736" name="Group 47"/>
            <p:cNvGrpSpPr>
              <a:grpSpLocks/>
            </p:cNvGrpSpPr>
            <p:nvPr/>
          </p:nvGrpSpPr>
          <p:grpSpPr bwMode="auto">
            <a:xfrm>
              <a:off x="3304" y="1504"/>
              <a:ext cx="624" cy="864"/>
              <a:chOff x="3304" y="1504"/>
              <a:chExt cx="624" cy="864"/>
            </a:xfrm>
          </p:grpSpPr>
          <p:sp>
            <p:nvSpPr>
              <p:cNvPr id="30737" name="Text Box 32"/>
              <p:cNvSpPr txBox="1">
                <a:spLocks noChangeArrowheads="1"/>
              </p:cNvSpPr>
              <p:nvPr/>
            </p:nvSpPr>
            <p:spPr bwMode="auto">
              <a:xfrm>
                <a:off x="3454" y="1618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 b="1">
                    <a:solidFill>
                      <a:srgbClr val="3399FF"/>
                    </a:solidFill>
                  </a:rPr>
                  <a:t>C</a:t>
                </a:r>
              </a:p>
            </p:txBody>
          </p:sp>
          <p:sp>
            <p:nvSpPr>
              <p:cNvPr id="30738" name="Line 46"/>
              <p:cNvSpPr>
                <a:spLocks noChangeShapeType="1"/>
              </p:cNvSpPr>
              <p:nvPr/>
            </p:nvSpPr>
            <p:spPr bwMode="auto">
              <a:xfrm flipV="1">
                <a:off x="3304" y="1504"/>
                <a:ext cx="624" cy="864"/>
              </a:xfrm>
              <a:prstGeom prst="line">
                <a:avLst/>
              </a:prstGeom>
              <a:noFill/>
              <a:ln w="38100">
                <a:solidFill>
                  <a:srgbClr val="3399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sp>
        <p:nvSpPr>
          <p:cNvPr id="4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332656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18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412776"/>
            <a:ext cx="76200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PRODUCTO VECTORIAL.</a:t>
            </a: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31746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900113" y="2061418"/>
            <a:ext cx="7848600" cy="46799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s-ES_tradnl" altLang="es-ES" sz="2400">
              <a:solidFill>
                <a:srgbClr val="FF3300"/>
              </a:solidFill>
            </a:endParaRPr>
          </a:p>
        </p:txBody>
      </p:sp>
      <p:sp>
        <p:nvSpPr>
          <p:cNvPr id="31751" name="AutoShape 15"/>
          <p:cNvSpPr>
            <a:spLocks/>
          </p:cNvSpPr>
          <p:nvPr/>
        </p:nvSpPr>
        <p:spPr bwMode="auto">
          <a:xfrm>
            <a:off x="5011738" y="2011363"/>
            <a:ext cx="282575" cy="4335462"/>
          </a:xfrm>
          <a:prstGeom prst="rightBrace">
            <a:avLst>
              <a:gd name="adj1" fmla="val 12785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endParaRPr kumimoji="0" lang="es-ES" altLang="es-ES" sz="2400">
              <a:solidFill>
                <a:srgbClr val="FF3300"/>
              </a:solidFill>
            </a:endParaRPr>
          </a:p>
        </p:txBody>
      </p:sp>
      <p:sp>
        <p:nvSpPr>
          <p:cNvPr id="31752" name="Text Box 17"/>
          <p:cNvSpPr txBox="1">
            <a:spLocks noChangeArrowheads="1"/>
          </p:cNvSpPr>
          <p:nvPr/>
        </p:nvSpPr>
        <p:spPr bwMode="auto">
          <a:xfrm>
            <a:off x="6048375" y="2155825"/>
            <a:ext cx="1619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1600" b="1">
                <a:solidFill>
                  <a:schemeClr val="tx1"/>
                </a:solidFill>
              </a:rPr>
              <a:t>Cálculo de áreas</a:t>
            </a:r>
          </a:p>
        </p:txBody>
      </p:sp>
      <p:sp>
        <p:nvSpPr>
          <p:cNvPr id="31753" name="Text Box 19"/>
          <p:cNvSpPr txBox="1">
            <a:spLocks noChangeArrowheads="1"/>
          </p:cNvSpPr>
          <p:nvPr/>
        </p:nvSpPr>
        <p:spPr bwMode="auto">
          <a:xfrm>
            <a:off x="5227638" y="5376863"/>
            <a:ext cx="1257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1600" b="1">
                <a:solidFill>
                  <a:schemeClr val="tx1"/>
                </a:solidFill>
              </a:rPr>
              <a:t>Propiedades</a:t>
            </a:r>
          </a:p>
        </p:txBody>
      </p:sp>
      <p:sp>
        <p:nvSpPr>
          <p:cNvPr id="31754" name="AutoShape 20"/>
          <p:cNvSpPr>
            <a:spLocks/>
          </p:cNvSpPr>
          <p:nvPr/>
        </p:nvSpPr>
        <p:spPr bwMode="auto">
          <a:xfrm>
            <a:off x="6450013" y="4708525"/>
            <a:ext cx="295275" cy="1744663"/>
          </a:xfrm>
          <a:prstGeom prst="leftBrace">
            <a:avLst>
              <a:gd name="adj1" fmla="val 4923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endParaRPr kumimoji="0" lang="es-ES" altLang="es-ES" sz="2400">
              <a:solidFill>
                <a:srgbClr val="FF3300"/>
              </a:solidFill>
            </a:endParaRPr>
          </a:p>
        </p:txBody>
      </p:sp>
      <p:pic>
        <p:nvPicPr>
          <p:cNvPr id="31755" name="Picture 24" descr="módulo del producto vector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2019300"/>
            <a:ext cx="25527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25" descr="gráfiica producto vecto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0" y="2724150"/>
            <a:ext cx="198120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Picture 26" descr="producto vectori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427538"/>
            <a:ext cx="3903662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8" name="Picture 27" descr="producto vector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5362575"/>
            <a:ext cx="3551238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Picture 28" descr="solució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5" y="6081713"/>
            <a:ext cx="931863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0" name="Picture 29" descr="área del paralelogram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4102100"/>
            <a:ext cx="2170113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1" name="Picture 30" descr="áre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2690813"/>
            <a:ext cx="1487487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2" name="Text Box 31"/>
          <p:cNvSpPr txBox="1">
            <a:spLocks noChangeArrowheads="1"/>
          </p:cNvSpPr>
          <p:nvPr/>
        </p:nvSpPr>
        <p:spPr bwMode="auto">
          <a:xfrm>
            <a:off x="6705600" y="4745038"/>
            <a:ext cx="15414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1600" b="1">
                <a:solidFill>
                  <a:srgbClr val="A50021"/>
                </a:solidFill>
              </a:rPr>
              <a:t>Anticomutativo</a:t>
            </a:r>
          </a:p>
        </p:txBody>
      </p:sp>
      <p:sp>
        <p:nvSpPr>
          <p:cNvPr id="31763" name="Text Box 32"/>
          <p:cNvSpPr txBox="1">
            <a:spLocks noChangeArrowheads="1"/>
          </p:cNvSpPr>
          <p:nvPr/>
        </p:nvSpPr>
        <p:spPr bwMode="auto">
          <a:xfrm>
            <a:off x="6754813" y="5402263"/>
            <a:ext cx="12366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1600" b="1">
                <a:solidFill>
                  <a:srgbClr val="A50021"/>
                </a:solidFill>
              </a:rPr>
              <a:t>Distributiva</a:t>
            </a:r>
          </a:p>
        </p:txBody>
      </p:sp>
      <p:sp>
        <p:nvSpPr>
          <p:cNvPr id="31764" name="Text Box 33"/>
          <p:cNvSpPr txBox="1">
            <a:spLocks noChangeArrowheads="1"/>
          </p:cNvSpPr>
          <p:nvPr/>
        </p:nvSpPr>
        <p:spPr bwMode="auto">
          <a:xfrm>
            <a:off x="6742113" y="5972175"/>
            <a:ext cx="17176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1600" b="1">
                <a:solidFill>
                  <a:srgbClr val="A50021"/>
                </a:solidFill>
              </a:rPr>
              <a:t>U </a:t>
            </a:r>
            <a:r>
              <a:rPr kumimoji="0" lang="es-ES" altLang="es-ES" sz="1600" b="1">
                <a:solidFill>
                  <a:srgbClr val="A50021"/>
                </a:solidFill>
                <a:cs typeface="Times New Roman" pitchFamily="18" charset="0"/>
              </a:rPr>
              <a:t>║ V =&gt; U xV=0</a:t>
            </a:r>
            <a:endParaRPr kumimoji="0" lang="es-ES" altLang="es-ES" sz="1600" b="1">
              <a:solidFill>
                <a:srgbClr val="A50021"/>
              </a:solidFill>
            </a:endParaRPr>
          </a:p>
        </p:txBody>
      </p:sp>
      <p:sp>
        <p:nvSpPr>
          <p:cNvPr id="31765" name="Text Box 66"/>
          <p:cNvSpPr txBox="1">
            <a:spLocks noChangeArrowheads="1"/>
          </p:cNvSpPr>
          <p:nvPr/>
        </p:nvSpPr>
        <p:spPr bwMode="auto">
          <a:xfrm>
            <a:off x="819150" y="3917950"/>
            <a:ext cx="1863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</a:pPr>
            <a:r>
              <a:rPr kumimoji="0" lang="es-ES" altLang="es-ES" sz="1600" b="1">
                <a:solidFill>
                  <a:schemeClr val="tx1"/>
                </a:solidFill>
              </a:rPr>
              <a:t>Expresión analítica</a:t>
            </a:r>
          </a:p>
        </p:txBody>
      </p:sp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332656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19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340768"/>
            <a:ext cx="8071048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Representación vectorial de superficies.</a:t>
            </a:r>
          </a:p>
          <a:p>
            <a:pPr algn="just">
              <a:buFont typeface="Monotype Sorts" pitchFamily="2" charset="2"/>
              <a:buNone/>
            </a:pPr>
            <a:r>
              <a:rPr lang="es-ES" alt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cualquier superficie plana asociaremos un vector que tendrá por módulo el valor del área, por dirección la perpendicular a ella, y sentido el de avance de un tornillo que girase en el sentido atribuido arbitrariamente a la superficie.</a:t>
            </a: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32770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pic>
        <p:nvPicPr>
          <p:cNvPr id="32774" name="3 Imagen" descr="220px-Surface_normal_illustr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861048"/>
            <a:ext cx="18573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4 Imagen" descr="NormalVector_70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933056"/>
            <a:ext cx="47625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236563" y="188640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20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412776"/>
            <a:ext cx="8065269" cy="489654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MOMENTO DE UN VECTOR RESPECTO DE UN PUNTO.</a:t>
            </a:r>
          </a:p>
          <a:p>
            <a:pPr>
              <a:buFont typeface="Monotype Sorts" pitchFamily="2" charset="2"/>
              <a:buNone/>
            </a:pPr>
            <a:r>
              <a:rPr lang="es-ES" altLang="es-ES" dirty="0" smtClean="0"/>
              <a:t>Se define el momento de un vector deslizante </a:t>
            </a:r>
            <a:r>
              <a:rPr lang="es-ES" altLang="es-ES" b="1" dirty="0" smtClean="0"/>
              <a:t>F</a:t>
            </a:r>
            <a:r>
              <a:rPr lang="es-ES" altLang="es-ES" dirty="0" smtClean="0"/>
              <a:t> con respecto a un punto O del espacio como:</a:t>
            </a:r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dirty="0" smtClean="0"/>
              <a:t>El momento es independiente de la posición de </a:t>
            </a:r>
            <a:r>
              <a:rPr lang="es-ES" altLang="es-ES" b="1" dirty="0" smtClean="0"/>
              <a:t>F</a:t>
            </a:r>
            <a:endParaRPr lang="es-ES" altLang="es-ES" dirty="0" smtClean="0"/>
          </a:p>
          <a:p>
            <a:pPr>
              <a:buFont typeface="Wingdings" pitchFamily="2" charset="2"/>
              <a:buChar char="§"/>
            </a:pPr>
            <a:r>
              <a:rPr lang="es-ES" altLang="es-ES" dirty="0" smtClean="0"/>
              <a:t>Depende del punto.</a:t>
            </a:r>
          </a:p>
          <a:p>
            <a:pPr>
              <a:buFont typeface="Wingdings" pitchFamily="2" charset="2"/>
              <a:buChar char="§"/>
            </a:pPr>
            <a:r>
              <a:rPr lang="es-ES" altLang="es-ES" dirty="0" smtClean="0"/>
              <a:t>El módulo del momento es</a:t>
            </a:r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endParaRPr lang="es-ES" altLang="es-ES" dirty="0"/>
          </a:p>
          <a:p>
            <a:pPr>
              <a:buFont typeface="Monotype Sorts" pitchFamily="2" charset="2"/>
              <a:buNone/>
            </a:pPr>
            <a:r>
              <a:rPr lang="es-ES" altLang="es-ES" dirty="0" smtClean="0"/>
              <a:t>Donde b es la distancia del punto O a la recta de acción y recibe el nombre de brazo del vector deslizante.</a:t>
            </a: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graphicFrame>
        <p:nvGraphicFramePr>
          <p:cNvPr id="33800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2195513" y="4437063"/>
          <a:ext cx="10953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0" name="Ecuación" r:id="rId3" imgW="571252" imgH="253890" progId="Equation.3">
                  <p:embed/>
                </p:oleObj>
              </mc:Choice>
              <mc:Fallback>
                <p:oleObj name="Ecuación" r:id="rId3" imgW="571252" imgH="25389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437063"/>
                        <a:ext cx="1095375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" name="5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pic>
        <p:nvPicPr>
          <p:cNvPr id="33798" name="5 Imagen" descr="momento vector punt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89226"/>
            <a:ext cx="29273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9" name="Group 5"/>
          <p:cNvGrpSpPr>
            <a:grpSpLocks/>
          </p:cNvGrpSpPr>
          <p:nvPr/>
        </p:nvGrpSpPr>
        <p:grpSpPr bwMode="auto">
          <a:xfrm>
            <a:off x="4957514" y="3564825"/>
            <a:ext cx="3790950" cy="1757363"/>
            <a:chOff x="3092" y="2299"/>
            <a:chExt cx="2388" cy="1107"/>
          </a:xfrm>
        </p:grpSpPr>
        <p:pic>
          <p:nvPicPr>
            <p:cNvPr id="33801" name="6 Imagen" descr="220px-Moglfm0201_momento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2" y="2299"/>
              <a:ext cx="2388" cy="1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802" name="7 Conector recto de flecha"/>
            <p:cNvCxnSpPr>
              <a:cxnSpLocks noChangeShapeType="1"/>
            </p:cNvCxnSpPr>
            <p:nvPr/>
          </p:nvCxnSpPr>
          <p:spPr bwMode="auto">
            <a:xfrm rot="16200000" flipV="1">
              <a:off x="3776" y="2960"/>
              <a:ext cx="16" cy="1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3803" name="11 Grupo"/>
            <p:cNvGrpSpPr>
              <a:grpSpLocks/>
            </p:cNvGrpSpPr>
            <p:nvPr/>
          </p:nvGrpSpPr>
          <p:grpSpPr bwMode="auto">
            <a:xfrm>
              <a:off x="3736" y="2992"/>
              <a:ext cx="272" cy="304"/>
              <a:chOff x="5930900" y="4749800"/>
              <a:chExt cx="431800" cy="482305"/>
            </a:xfrm>
          </p:grpSpPr>
          <p:cxnSp>
            <p:nvCxnSpPr>
              <p:cNvPr id="33804" name="9 Conector recto de flecha"/>
              <p:cNvCxnSpPr>
                <a:cxnSpLocks noChangeShapeType="1"/>
              </p:cNvCxnSpPr>
              <p:nvPr/>
            </p:nvCxnSpPr>
            <p:spPr bwMode="auto">
              <a:xfrm rot="16200000" flipH="1">
                <a:off x="5975350" y="4756150"/>
                <a:ext cx="393700" cy="381000"/>
              </a:xfrm>
              <a:prstGeom prst="straightConnector1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805" name="10 CuadroTexto"/>
              <p:cNvSpPr txBox="1">
                <a:spLocks noChangeArrowheads="1"/>
              </p:cNvSpPr>
              <p:nvPr/>
            </p:nvSpPr>
            <p:spPr bwMode="auto">
              <a:xfrm>
                <a:off x="5930900" y="4775184"/>
                <a:ext cx="336550" cy="456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buChar char="4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1pPr>
                <a:lvl2pPr marL="742950" indent="-285750" algn="l"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2pPr>
                <a:lvl3pPr marL="1143000" indent="-228600" algn="l">
                  <a:buChar char="•"/>
                  <a:defRPr kumimoji="1" sz="2000">
                    <a:solidFill>
                      <a:srgbClr val="0B3808"/>
                    </a:solidFill>
                    <a:latin typeface="Times New Roman" pitchFamily="18" charset="0"/>
                  </a:defRPr>
                </a:lvl3pPr>
                <a:lvl4pPr marL="1600200" indent="-228600" algn="l"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Symbol" pitchFamily="18" charset="2"/>
                  <a:buNone/>
                </a:pPr>
                <a:r>
                  <a:rPr kumimoji="0" lang="es-ES" altLang="es-ES" sz="2400">
                    <a:solidFill>
                      <a:srgbClr val="FF3300"/>
                    </a:solidFill>
                  </a:rPr>
                  <a:t>b</a:t>
                </a:r>
              </a:p>
            </p:txBody>
          </p:sp>
        </p:grpSp>
      </p:grp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332656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7F20C-CC6B-46ED-9979-657BD982D29E}" type="slidenum">
              <a:rPr lang="en-US" altLang="es-ES" smtClean="0"/>
              <a:pPr>
                <a:defRPr/>
              </a:pPr>
              <a:t>21</a:t>
            </a:fld>
            <a:endParaRPr lang="en-US" altLang="es-E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8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8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484785"/>
            <a:ext cx="7999040" cy="410445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DERIVADA E INTEGRAL DE UN VECTOR.</a:t>
            </a:r>
          </a:p>
          <a:p>
            <a:pPr algn="just">
              <a:buFont typeface="Monotype Sorts" pitchFamily="2" charset="2"/>
              <a:buNone/>
            </a:pPr>
            <a:endParaRPr lang="es-ES" altLang="es-ES" sz="1000" dirty="0" smtClean="0"/>
          </a:p>
          <a:p>
            <a:pPr>
              <a:buFont typeface="Monotype Sorts" pitchFamily="2" charset="2"/>
              <a:buNone/>
            </a:pPr>
            <a:r>
              <a:rPr lang="es-ES" altLang="es-ES" dirty="0" smtClean="0"/>
              <a:t>   Si un vector  V  es función de un escalar </a:t>
            </a:r>
            <a:r>
              <a:rPr lang="es-ES" altLang="es-ES" i="1" dirty="0" smtClean="0"/>
              <a:t>a</a:t>
            </a:r>
            <a:r>
              <a:rPr lang="es-ES" altLang="es-ES" dirty="0" smtClean="0"/>
              <a:t>, la derivada de este vector respecto de a, viene dada por la expresión:</a:t>
            </a:r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endParaRPr lang="es-ES" altLang="es-ES" dirty="0" smtClean="0"/>
          </a:p>
          <a:p>
            <a:pPr>
              <a:buFont typeface="Monotype Sorts" pitchFamily="2" charset="2"/>
              <a:buNone/>
            </a:pPr>
            <a:r>
              <a:rPr lang="es-ES" altLang="es-ES" dirty="0" smtClean="0"/>
              <a:t>La operación inversa, la integral de un vector función de un escalar es:</a:t>
            </a:r>
          </a:p>
          <a:p>
            <a:pPr algn="just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34818" name="4 Marcador de pie de página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buChar char="4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1pPr>
            <a:lvl2pPr marL="742950" indent="-285750" algn="l"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2pPr>
            <a:lvl3pPr marL="1143000" indent="-228600" algn="l">
              <a:buChar char="•"/>
              <a:defRPr kumimoji="1" sz="2000">
                <a:solidFill>
                  <a:srgbClr val="0B3808"/>
                </a:solidFill>
                <a:latin typeface="Times New Roman" pitchFamily="18" charset="0"/>
              </a:defRPr>
            </a:lvl3pPr>
            <a:lvl4pPr marL="1600200" indent="-228600" algn="l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s-ES" sz="1200" smtClean="0">
                <a:solidFill>
                  <a:schemeClr val="bg2"/>
                </a:solidFill>
              </a:rPr>
              <a:t>J.A.Moleón</a:t>
            </a:r>
          </a:p>
        </p:txBody>
      </p:sp>
      <p:pic>
        <p:nvPicPr>
          <p:cNvPr id="34822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213100"/>
            <a:ext cx="39211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076700"/>
            <a:ext cx="4065587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735" y="5589240"/>
            <a:ext cx="43545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525" y="278160"/>
            <a:ext cx="6677025" cy="990600"/>
          </a:xfrm>
          <a:noFill/>
        </p:spPr>
        <p:txBody>
          <a:bodyPr lIns="92075" tIns="46038" rIns="92075" bIns="46038"/>
          <a:lstStyle/>
          <a:p>
            <a:r>
              <a:rPr lang="es-ES_tradnl" altLang="es-ES" sz="4000" dirty="0" smtClean="0">
                <a:solidFill>
                  <a:srgbClr val="008000"/>
                </a:solidFill>
              </a:rPr>
              <a:t>5.- Algebra Vectorial</a:t>
            </a:r>
            <a:endParaRPr lang="es-ES" altLang="es-ES" sz="4000" b="0" dirty="0" smtClean="0">
              <a:solidFill>
                <a:srgbClr val="008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37A10-F701-4680-9354-09DF7FD92513}" type="slidenum">
              <a:rPr lang="en-US" altLang="es-ES" smtClean="0"/>
              <a:pPr>
                <a:defRPr/>
              </a:pPr>
              <a:t>22</a:t>
            </a:fld>
            <a:endParaRPr lang="en-U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extSlide"/>
  <p:tag name="BRANCHTO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ecutivo">
  <a:themeElements>
    <a:clrScheme name="Ej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j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j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2401</TotalTime>
  <Words>1612</Words>
  <Application>Microsoft Office PowerPoint</Application>
  <PresentationFormat>Presentación en pantalla (4:3)</PresentationFormat>
  <Paragraphs>300</Paragraphs>
  <Slides>22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22</vt:i4>
      </vt:variant>
    </vt:vector>
  </HeadingPairs>
  <TitlesOfParts>
    <vt:vector size="34" baseType="lpstr">
      <vt:lpstr>Arial</vt:lpstr>
      <vt:lpstr>Bookman Old Style</vt:lpstr>
      <vt:lpstr>Century Gothic</vt:lpstr>
      <vt:lpstr>Courier New</vt:lpstr>
      <vt:lpstr>Monotype Sorts</vt:lpstr>
      <vt:lpstr>Palatino Linotype</vt:lpstr>
      <vt:lpstr>Symbol</vt:lpstr>
      <vt:lpstr>Times New Roman</vt:lpstr>
      <vt:lpstr>Wingdings</vt:lpstr>
      <vt:lpstr>Ejecutivo</vt:lpstr>
      <vt:lpstr>Documento</vt:lpstr>
      <vt:lpstr>Ecuación</vt:lpstr>
      <vt:lpstr>Introducción</vt:lpstr>
      <vt:lpstr>1- Introducción</vt:lpstr>
      <vt:lpstr>Presentación de PowerPoint</vt:lpstr>
      <vt:lpstr>Presentación de PowerPoint</vt:lpstr>
      <vt:lpstr>1- Introducción</vt:lpstr>
      <vt:lpstr>2- Método Científico</vt:lpstr>
      <vt:lpstr>2- Método Científico</vt:lpstr>
      <vt:lpstr>3.- Magnitudes Físicas</vt:lpstr>
      <vt:lpstr>3.- Magnitudes Físicas</vt:lpstr>
      <vt:lpstr>Presentación de PowerPoint</vt:lpstr>
      <vt:lpstr>3.- Magnitudes Físicas</vt:lpstr>
      <vt:lpstr>4.- Análisis Dimensional</vt:lpstr>
      <vt:lpstr>4.- Análisis Dimensional</vt:lpstr>
      <vt:lpstr>4.- Análisis Dimensional</vt:lpstr>
      <vt:lpstr>5.- Algebra Vectorial</vt:lpstr>
      <vt:lpstr>5.- Algebra Vectorial</vt:lpstr>
      <vt:lpstr>5.- Algebra Vectorial</vt:lpstr>
      <vt:lpstr>5.- Algebra Vectorial</vt:lpstr>
      <vt:lpstr>5.- Algebra Vectorial</vt:lpstr>
      <vt:lpstr>5.- Algebra Vectorial</vt:lpstr>
      <vt:lpstr>5.- Algebra Vectorial</vt:lpstr>
      <vt:lpstr>5.- Algebra Vectorial</vt:lpstr>
    </vt:vector>
  </TitlesOfParts>
  <Company>ujaen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Mecánica Ondulatoria</dc:title>
  <dc:creator>jamoleon</dc:creator>
  <cp:lastModifiedBy>UJA</cp:lastModifiedBy>
  <cp:revision>66</cp:revision>
  <cp:lastPrinted>2017-09-13T10:02:19Z</cp:lastPrinted>
  <dcterms:created xsi:type="dcterms:W3CDTF">2003-11-13T15:47:45Z</dcterms:created>
  <dcterms:modified xsi:type="dcterms:W3CDTF">2024-09-10T15:54:55Z</dcterms:modified>
</cp:coreProperties>
</file>